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1" r:id="rId1"/>
  </p:sldMasterIdLst>
  <p:notesMasterIdLst>
    <p:notesMasterId r:id="rId122"/>
  </p:notesMasterIdLst>
  <p:handoutMasterIdLst>
    <p:handoutMasterId r:id="rId123"/>
  </p:handoutMasterIdLst>
  <p:sldIdLst>
    <p:sldId id="672" r:id="rId2"/>
    <p:sldId id="671" r:id="rId3"/>
    <p:sldId id="673" r:id="rId4"/>
    <p:sldId id="674" r:id="rId5"/>
    <p:sldId id="641" r:id="rId6"/>
    <p:sldId id="757" r:id="rId7"/>
    <p:sldId id="754" r:id="rId8"/>
    <p:sldId id="755" r:id="rId9"/>
    <p:sldId id="756" r:id="rId10"/>
    <p:sldId id="758" r:id="rId11"/>
    <p:sldId id="750" r:id="rId12"/>
    <p:sldId id="764" r:id="rId13"/>
    <p:sldId id="736" r:id="rId14"/>
    <p:sldId id="735" r:id="rId15"/>
    <p:sldId id="759" r:id="rId16"/>
    <p:sldId id="766" r:id="rId17"/>
    <p:sldId id="669" r:id="rId18"/>
    <p:sldId id="644" r:id="rId19"/>
    <p:sldId id="654" r:id="rId20"/>
    <p:sldId id="651" r:id="rId21"/>
    <p:sldId id="724" r:id="rId22"/>
    <p:sldId id="763" r:id="rId23"/>
    <p:sldId id="638" r:id="rId24"/>
    <p:sldId id="650" r:id="rId25"/>
    <p:sldId id="682" r:id="rId26"/>
    <p:sldId id="675" r:id="rId27"/>
    <p:sldId id="666" r:id="rId28"/>
    <p:sldId id="645" r:id="rId29"/>
    <p:sldId id="646" r:id="rId30"/>
    <p:sldId id="652" r:id="rId31"/>
    <p:sldId id="653" r:id="rId32"/>
    <p:sldId id="728" r:id="rId33"/>
    <p:sldId id="705" r:id="rId34"/>
    <p:sldId id="655" r:id="rId35"/>
    <p:sldId id="679" r:id="rId36"/>
    <p:sldId id="668" r:id="rId37"/>
    <p:sldId id="725" r:id="rId38"/>
    <p:sldId id="769" r:id="rId39"/>
    <p:sldId id="781" r:id="rId40"/>
    <p:sldId id="760" r:id="rId41"/>
    <p:sldId id="762" r:id="rId42"/>
    <p:sldId id="771" r:id="rId43"/>
    <p:sldId id="770" r:id="rId44"/>
    <p:sldId id="761" r:id="rId45"/>
    <p:sldId id="780" r:id="rId46"/>
    <p:sldId id="773" r:id="rId47"/>
    <p:sldId id="772" r:id="rId48"/>
    <p:sldId id="775" r:id="rId49"/>
    <p:sldId id="774" r:id="rId50"/>
    <p:sldId id="765" r:id="rId51"/>
    <p:sldId id="726" r:id="rId52"/>
    <p:sldId id="727" r:id="rId53"/>
    <p:sldId id="787" r:id="rId54"/>
    <p:sldId id="657" r:id="rId55"/>
    <p:sldId id="693" r:id="rId56"/>
    <p:sldId id="694" r:id="rId57"/>
    <p:sldId id="695" r:id="rId58"/>
    <p:sldId id="660" r:id="rId59"/>
    <p:sldId id="782" r:id="rId60"/>
    <p:sldId id="677" r:id="rId61"/>
    <p:sldId id="692" r:id="rId62"/>
    <p:sldId id="661" r:id="rId63"/>
    <p:sldId id="678" r:id="rId64"/>
    <p:sldId id="802" r:id="rId65"/>
    <p:sldId id="729" r:id="rId66"/>
    <p:sldId id="808" r:id="rId67"/>
    <p:sldId id="731" r:id="rId68"/>
    <p:sldId id="733" r:id="rId69"/>
    <p:sldId id="786" r:id="rId70"/>
    <p:sldId id="776" r:id="rId71"/>
    <p:sldId id="734" r:id="rId72"/>
    <p:sldId id="797" r:id="rId73"/>
    <p:sldId id="798" r:id="rId74"/>
    <p:sldId id="799" r:id="rId75"/>
    <p:sldId id="800" r:id="rId76"/>
    <p:sldId id="801" r:id="rId77"/>
    <p:sldId id="803" r:id="rId78"/>
    <p:sldId id="804" r:id="rId79"/>
    <p:sldId id="809" r:id="rId80"/>
    <p:sldId id="706" r:id="rId81"/>
    <p:sldId id="805" r:id="rId82"/>
    <p:sldId id="806" r:id="rId83"/>
    <p:sldId id="807" r:id="rId84"/>
    <p:sldId id="779" r:id="rId85"/>
    <p:sldId id="634" r:id="rId86"/>
    <p:sldId id="684" r:id="rId87"/>
    <p:sldId id="686" r:id="rId88"/>
    <p:sldId id="789" r:id="rId89"/>
    <p:sldId id="790" r:id="rId90"/>
    <p:sldId id="791" r:id="rId91"/>
    <p:sldId id="792" r:id="rId92"/>
    <p:sldId id="697" r:id="rId93"/>
    <p:sldId id="793" r:id="rId94"/>
    <p:sldId id="794" r:id="rId95"/>
    <p:sldId id="796" r:id="rId96"/>
    <p:sldId id="622" r:id="rId97"/>
    <p:sldId id="709" r:id="rId98"/>
    <p:sldId id="687" r:id="rId99"/>
    <p:sldId id="688" r:id="rId100"/>
    <p:sldId id="710" r:id="rId101"/>
    <p:sldId id="711" r:id="rId102"/>
    <p:sldId id="712" r:id="rId103"/>
    <p:sldId id="713" r:id="rId104"/>
    <p:sldId id="716" r:id="rId105"/>
    <p:sldId id="685" r:id="rId106"/>
    <p:sldId id="717" r:id="rId107"/>
    <p:sldId id="718" r:id="rId108"/>
    <p:sldId id="643" r:id="rId109"/>
    <p:sldId id="699" r:id="rId110"/>
    <p:sldId id="732" r:id="rId111"/>
    <p:sldId id="739" r:id="rId112"/>
    <p:sldId id="740" r:id="rId113"/>
    <p:sldId id="741" r:id="rId114"/>
    <p:sldId id="703" r:id="rId115"/>
    <p:sldId id="785" r:id="rId116"/>
    <p:sldId id="814" r:id="rId117"/>
    <p:sldId id="810" r:id="rId118"/>
    <p:sldId id="813" r:id="rId119"/>
    <p:sldId id="811" r:id="rId120"/>
    <p:sldId id="812"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0">
          <p15:clr>
            <a:srgbClr val="A4A3A4"/>
          </p15:clr>
        </p15:guide>
        <p15:guide id="2" pos="29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AEBDE"/>
    <a:srgbClr val="020F3D"/>
    <a:srgbClr val="E8E8E8"/>
    <a:srgbClr val="EBEBEB"/>
    <a:srgbClr val="E6E6E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25"/>
    <p:restoredTop sz="71819" autoAdjust="0"/>
  </p:normalViewPr>
  <p:slideViewPr>
    <p:cSldViewPr snapToGrid="0" snapToObjects="1">
      <p:cViewPr varScale="1">
        <p:scale>
          <a:sx n="90" d="100"/>
          <a:sy n="90" d="100"/>
        </p:scale>
        <p:origin x="939" y="58"/>
      </p:cViewPr>
      <p:guideLst>
        <p:guide orient="horz" pos="2180"/>
        <p:guide pos="2900"/>
      </p:guideLst>
    </p:cSldViewPr>
  </p:slideViewPr>
  <p:notesTextViewPr>
    <p:cViewPr>
      <p:scale>
        <a:sx n="3" d="2"/>
        <a:sy n="3" d="2"/>
      </p:scale>
      <p:origin x="0" y="0"/>
    </p:cViewPr>
  </p:notesTextViewPr>
  <p:sorterViewPr>
    <p:cViewPr varScale="1">
      <p:scale>
        <a:sx n="1" d="1"/>
        <a:sy n="1" d="1"/>
      </p:scale>
      <p:origin x="0" y="-2802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D111E8-09BE-EF4C-AD41-41D2427CAF27}" type="datetime1">
              <a:rPr lang="en-HK" smtClean="0"/>
              <a:t>25/2/2020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VisGraph, HKUST</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4C8572-87A3-9940-A64A-A73ACB602BE8}" type="slidenum">
              <a:rPr lang="en-US" smtClean="0"/>
              <a:t>‹#›</a:t>
            </a:fld>
            <a:endParaRPr lang="en-US"/>
          </a:p>
        </p:txBody>
      </p:sp>
    </p:spTree>
    <p:extLst>
      <p:ext uri="{BB962C8B-B14F-4D97-AF65-F5344CB8AC3E}">
        <p14:creationId xmlns:p14="http://schemas.microsoft.com/office/powerpoint/2010/main" val="115387244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EE3355-049D-EB43-9FE8-EE65D0351838}" type="datetime1">
              <a:rPr lang="en-HK" smtClean="0"/>
              <a:t>25/2/2020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VisGraph, HKUST</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8F3D01-B37F-584D-9BCA-9D331F5DF9A2}" type="slidenum">
              <a:rPr lang="en-US" smtClean="0"/>
              <a:t>‹#›</a:t>
            </a:fld>
            <a:endParaRPr lang="en-US"/>
          </a:p>
        </p:txBody>
      </p:sp>
    </p:spTree>
    <p:extLst>
      <p:ext uri="{BB962C8B-B14F-4D97-AF65-F5344CB8AC3E}">
        <p14:creationId xmlns:p14="http://schemas.microsoft.com/office/powerpoint/2010/main" val="2273575390"/>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1587,</a:t>
            </a:r>
            <a:r>
              <a:rPr lang="en-US" baseline="0" dirty="0" smtClean="0"/>
              <a:t> a year of no significance, ray </a:t>
            </a:r>
            <a:r>
              <a:rPr lang="en-US" baseline="0" dirty="0" err="1" smtClean="0"/>
              <a:t>huang</a:t>
            </a:r>
            <a:r>
              <a:rPr lang="en-US" baseline="0" dirty="0" smtClean="0"/>
              <a:t>,</a:t>
            </a:r>
          </a:p>
          <a:p>
            <a:r>
              <a:rPr lang="zh-CN" altLang="en-US" baseline="0" dirty="0" smtClean="0"/>
              <a:t>万历</a:t>
            </a:r>
            <a:r>
              <a:rPr lang="en-US" altLang="zh-CN" baseline="0" dirty="0" smtClean="0"/>
              <a:t>15</a:t>
            </a:r>
            <a:r>
              <a:rPr lang="zh-CN" altLang="en-US" baseline="0" dirty="0" smtClean="0"/>
              <a:t> 年， 黄仁宇</a:t>
            </a:r>
            <a:endParaRPr lang="en-US" altLang="zh-CN" baseline="0" dirty="0" smtClean="0"/>
          </a:p>
          <a:p>
            <a:r>
              <a:rPr lang="en-US" altLang="zh-CN" baseline="0" dirty="0" smtClean="0"/>
              <a:t>China: a macro history </a:t>
            </a:r>
          </a:p>
          <a:p>
            <a:r>
              <a:rPr lang="zh-CN" altLang="en-US" baseline="0" dirty="0" smtClean="0"/>
              <a:t>中国大历史</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2</a:t>
            </a:fld>
            <a:endParaRPr lang="en-US"/>
          </a:p>
        </p:txBody>
      </p:sp>
    </p:spTree>
    <p:extLst>
      <p:ext uri="{BB962C8B-B14F-4D97-AF65-F5344CB8AC3E}">
        <p14:creationId xmlns:p14="http://schemas.microsoft.com/office/powerpoint/2010/main" val="1146636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 means clustering is an unsupervised learning,</a:t>
            </a:r>
            <a:r>
              <a:rPr lang="en-US" baseline="0" dirty="0" smtClean="0"/>
              <a:t> </a:t>
            </a:r>
            <a:r>
              <a:rPr lang="en-US" baseline="0" dirty="0" err="1" smtClean="0"/>
              <a:t>whileas</a:t>
            </a:r>
            <a:r>
              <a:rPr lang="en-US" baseline="0" dirty="0" smtClean="0"/>
              <a:t> KNN is a supervised learning</a:t>
            </a:r>
          </a:p>
          <a:p>
            <a:endParaRPr lang="en-US" baseline="0" dirty="0" smtClean="0"/>
          </a:p>
          <a:p>
            <a:r>
              <a:rPr lang="en-US" baseline="0" dirty="0" smtClean="0"/>
              <a:t>Supervised learning: clustering and PCA</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16</a:t>
            </a:fld>
            <a:endParaRPr lang="en-US"/>
          </a:p>
        </p:txBody>
      </p:sp>
    </p:spTree>
    <p:extLst>
      <p:ext uri="{BB962C8B-B14F-4D97-AF65-F5344CB8AC3E}">
        <p14:creationId xmlns:p14="http://schemas.microsoft.com/office/powerpoint/2010/main" val="4085428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18</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Can take the nonlinear distance</a:t>
            </a:r>
            <a:r>
              <a:rPr lang="en-US" baseline="0" dirty="0" smtClean="0">
                <a:latin typeface="Times New Roman" charset="0"/>
              </a:rPr>
              <a:t> function to the hyperplane, and interpret this distance function as a probability</a:t>
            </a:r>
            <a:endParaRPr lang="en-US" dirty="0">
              <a:latin typeface="Times New Roman" charset="0"/>
            </a:endParaRPr>
          </a:p>
        </p:txBody>
      </p:sp>
    </p:spTree>
    <p:extLst>
      <p:ext uri="{BB962C8B-B14F-4D97-AF65-F5344CB8AC3E}">
        <p14:creationId xmlns:p14="http://schemas.microsoft.com/office/powerpoint/2010/main" val="1617810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take sigmoid as the activation, then a neuron is a binary </a:t>
            </a:r>
            <a:r>
              <a:rPr lang="en-US" dirty="0" err="1" smtClean="0"/>
              <a:t>softmax</a:t>
            </a:r>
            <a:r>
              <a:rPr lang="en-US" dirty="0" smtClean="0"/>
              <a:t> </a:t>
            </a:r>
            <a:r>
              <a:rPr lang="en-US" dirty="0" err="1" smtClean="0"/>
              <a:t>classifer</a:t>
            </a:r>
            <a:r>
              <a:rPr lang="en-US" dirty="0" smtClean="0"/>
              <a:t>)</a:t>
            </a:r>
          </a:p>
          <a:p>
            <a:endParaRPr lang="en-US" dirty="0" smtClean="0"/>
          </a:p>
          <a:p>
            <a:endParaRPr lang="en-US" dirty="0" smtClean="0"/>
          </a:p>
          <a:p>
            <a:r>
              <a:rPr lang="en-US" dirty="0" smtClean="0"/>
              <a:t>w  . x + b  &gt; 0 -&gt; w . x &gt; -b, merely a thresholding shift or bias</a:t>
            </a:r>
          </a:p>
          <a:p>
            <a:r>
              <a:rPr lang="en-US" dirty="0" smtClean="0"/>
              <a:t>  dot product, the inner product, scalar product, </a:t>
            </a:r>
            <a:r>
              <a:rPr lang="en-US" dirty="0" err="1" smtClean="0"/>
              <a:t>euclidean</a:t>
            </a:r>
            <a:r>
              <a:rPr lang="en-US" dirty="0" smtClean="0"/>
              <a:t> metric, a distance metric, the example w and the input x, its angular distance,  x . w = ||x|| || w|| cos theta, true distance  d = ||x-w||^2 = cosine law = ||x||^2 + ||w||^2- 2 ||x|| ||w|| x . x = x .x + </a:t>
            </a:r>
            <a:r>
              <a:rPr lang="en-US" dirty="0" err="1" smtClean="0"/>
              <a:t>w.w</a:t>
            </a:r>
            <a:r>
              <a:rPr lang="en-US" dirty="0" smtClean="0"/>
              <a:t> – 2 </a:t>
            </a:r>
            <a:r>
              <a:rPr lang="en-US" dirty="0" err="1" smtClean="0"/>
              <a:t>x.x</a:t>
            </a:r>
            <a:r>
              <a:rPr lang="en-US" dirty="0" smtClean="0"/>
              <a:t> </a:t>
            </a:r>
            <a:r>
              <a:rPr lang="en-US" dirty="0" err="1" smtClean="0"/>
              <a:t>w.w</a:t>
            </a:r>
            <a:r>
              <a:rPr lang="en-US" dirty="0" smtClean="0"/>
              <a:t> x . w </a:t>
            </a:r>
          </a:p>
          <a:p>
            <a:r>
              <a:rPr lang="en-US" dirty="0" smtClean="0"/>
              <a:t>Dot product, w is a template, or a prototype</a:t>
            </a:r>
          </a:p>
          <a:p>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19</a:t>
            </a:fld>
            <a:endParaRPr lang="en-US"/>
          </a:p>
        </p:txBody>
      </p:sp>
    </p:spTree>
    <p:extLst>
      <p:ext uri="{BB962C8B-B14F-4D97-AF65-F5344CB8AC3E}">
        <p14:creationId xmlns:p14="http://schemas.microsoft.com/office/powerpoint/2010/main" val="262001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Sigmoid, with x1=0,</a:t>
            </a:r>
            <a:r>
              <a:rPr lang="en-US" baseline="0" dirty="0" smtClean="0"/>
              <a:t> x2=x</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23</a:t>
            </a:fld>
            <a:endParaRPr lang="en-US"/>
          </a:p>
        </p:txBody>
      </p:sp>
    </p:spTree>
    <p:extLst>
      <p:ext uri="{BB962C8B-B14F-4D97-AF65-F5344CB8AC3E}">
        <p14:creationId xmlns:p14="http://schemas.microsoft.com/office/powerpoint/2010/main" val="2223887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Sigmoid, with x1=0,</a:t>
            </a:r>
            <a:r>
              <a:rPr lang="en-US" baseline="0" dirty="0" smtClean="0"/>
              <a:t> x2=x</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25</a:t>
            </a:fld>
            <a:endParaRPr lang="en-US"/>
          </a:p>
        </p:txBody>
      </p:sp>
    </p:spTree>
    <p:extLst>
      <p:ext uri="{BB962C8B-B14F-4D97-AF65-F5344CB8AC3E}">
        <p14:creationId xmlns:p14="http://schemas.microsoft.com/office/powerpoint/2010/main" val="2703877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26</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3481133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27</a:t>
            </a:fld>
            <a:endParaRPr lang="en-US"/>
          </a:p>
        </p:txBody>
      </p:sp>
    </p:spTree>
    <p:extLst>
      <p:ext uri="{BB962C8B-B14F-4D97-AF65-F5344CB8AC3E}">
        <p14:creationId xmlns:p14="http://schemas.microsoft.com/office/powerpoint/2010/main" val="991037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28</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They admit simple algorithms where the form of the nonlinearity can be learned from the training data. </a:t>
            </a:r>
          </a:p>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They are extremely powerful, have nice theoretical properties, apply well to a vast array of applications.</a:t>
            </a:r>
          </a:p>
        </p:txBody>
      </p:sp>
    </p:spTree>
    <p:extLst>
      <p:ext uri="{BB962C8B-B14F-4D97-AF65-F5344CB8AC3E}">
        <p14:creationId xmlns:p14="http://schemas.microsoft.com/office/powerpoint/2010/main" val="259413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29</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Multi layer </a:t>
            </a:r>
            <a:r>
              <a:rPr lang="en-US" dirty="0" err="1" smtClean="0">
                <a:latin typeface="Times New Roman" charset="0"/>
              </a:rPr>
              <a:t>percetrons</a:t>
            </a:r>
            <a:r>
              <a:rPr lang="en-US" baseline="0" dirty="0" smtClean="0">
                <a:latin typeface="Times New Roman" charset="0"/>
              </a:rPr>
              <a:t> is a subclass of neural networks, is the classical type of </a:t>
            </a:r>
            <a:r>
              <a:rPr lang="en-US" baseline="0" dirty="0" err="1" smtClean="0">
                <a:latin typeface="Times New Roman" charset="0"/>
              </a:rPr>
              <a:t>nn</a:t>
            </a:r>
            <a:r>
              <a:rPr lang="en-US" baseline="0" dirty="0" smtClean="0">
                <a:latin typeface="Times New Roman" charset="0"/>
              </a:rPr>
              <a:t>, and is always feedforward </a:t>
            </a:r>
            <a:r>
              <a:rPr lang="en-US" baseline="0" dirty="0" err="1" smtClean="0">
                <a:latin typeface="Times New Roman" charset="0"/>
              </a:rPr>
              <a:t>nn</a:t>
            </a:r>
            <a:r>
              <a:rPr lang="en-US" baseline="0" dirty="0" smtClean="0">
                <a:latin typeface="Times New Roman" charset="0"/>
              </a:rPr>
              <a:t>.</a:t>
            </a:r>
          </a:p>
          <a:p>
            <a:pPr eaLnBrk="1" hangingPunct="1"/>
            <a:r>
              <a:rPr lang="en-US" baseline="0" dirty="0" smtClean="0">
                <a:latin typeface="Times New Roman" charset="0"/>
              </a:rPr>
              <a:t> a perceptron is more restrictive, originally.</a:t>
            </a:r>
          </a:p>
          <a:p>
            <a:pPr eaLnBrk="1" hangingPunct="1"/>
            <a:endParaRPr lang="en-US" baseline="0" dirty="0" smtClean="0">
              <a:latin typeface="Times New Roman" charset="0"/>
            </a:endParaRPr>
          </a:p>
          <a:p>
            <a:pPr eaLnBrk="1" hangingPunct="1"/>
            <a:r>
              <a:rPr lang="en-US" baseline="0" dirty="0" smtClean="0">
                <a:latin typeface="Times New Roman" charset="0"/>
              </a:rPr>
              <a:t>Mostly, MLP is what we all feedforward neural networks,</a:t>
            </a:r>
          </a:p>
          <a:p>
            <a:pPr eaLnBrk="1" hangingPunct="1"/>
            <a:r>
              <a:rPr lang="en-US" baseline="0" dirty="0" smtClean="0">
                <a:latin typeface="Times New Roman" charset="0"/>
              </a:rPr>
              <a:t>Then we have </a:t>
            </a:r>
            <a:r>
              <a:rPr lang="en-US" baseline="0" dirty="0" err="1" smtClean="0">
                <a:latin typeface="Times New Roman" charset="0"/>
              </a:rPr>
              <a:t>cnn</a:t>
            </a:r>
            <a:r>
              <a:rPr lang="en-US" baseline="0" dirty="0" smtClean="0">
                <a:latin typeface="Times New Roman" charset="0"/>
              </a:rPr>
              <a:t>, and </a:t>
            </a:r>
            <a:r>
              <a:rPr lang="en-US" baseline="0" dirty="0" err="1" smtClean="0">
                <a:latin typeface="Times New Roman" charset="0"/>
              </a:rPr>
              <a:t>rnn</a:t>
            </a:r>
            <a:r>
              <a:rPr lang="en-US" baseline="0" dirty="0" smtClean="0">
                <a:latin typeface="Times New Roman" charset="0"/>
              </a:rPr>
              <a:t> …</a:t>
            </a:r>
            <a:endParaRPr lang="en-US" dirty="0">
              <a:latin typeface="Times New Roman" charset="0"/>
            </a:endParaRPr>
          </a:p>
        </p:txBody>
      </p:sp>
    </p:spTree>
    <p:extLst>
      <p:ext uri="{BB962C8B-B14F-4D97-AF65-F5344CB8AC3E}">
        <p14:creationId xmlns:p14="http://schemas.microsoft.com/office/powerpoint/2010/main" val="1377793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32</a:t>
            </a:fld>
            <a:endParaRPr lang="en-US"/>
          </a:p>
        </p:txBody>
      </p:sp>
    </p:spTree>
    <p:extLst>
      <p:ext uri="{BB962C8B-B14F-4D97-AF65-F5344CB8AC3E}">
        <p14:creationId xmlns:p14="http://schemas.microsoft.com/office/powerpoint/2010/main" val="336432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5</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rPr>
              <a:t>Now the big trends in visual computing are …</a:t>
            </a:r>
          </a:p>
        </p:txBody>
      </p:sp>
    </p:spTree>
    <p:extLst>
      <p:ext uri="{BB962C8B-B14F-4D97-AF65-F5344CB8AC3E}">
        <p14:creationId xmlns:p14="http://schemas.microsoft.com/office/powerpoint/2010/main" val="3066994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33</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0" lvl="3" indent="-342900">
              <a:spcBef>
                <a:spcPct val="20000"/>
              </a:spcBef>
              <a:buClr>
                <a:schemeClr val="folHlink"/>
              </a:buClr>
              <a:buSzPct val="90000"/>
              <a:buFont typeface="Wingdings" charset="0"/>
              <a:buChar char="n"/>
              <a:defRPr/>
            </a:pPr>
            <a:endParaRPr lang="en-US" sz="2000" dirty="0" smtClean="0">
              <a:latin typeface="Arial" charset="0"/>
              <a:ea typeface="PMingLiU" charset="0"/>
              <a:sym typeface="Wingdings"/>
            </a:endParaRPr>
          </a:p>
        </p:txBody>
      </p:sp>
    </p:spTree>
    <p:extLst>
      <p:ext uri="{BB962C8B-B14F-4D97-AF65-F5344CB8AC3E}">
        <p14:creationId xmlns:p14="http://schemas.microsoft.com/office/powerpoint/2010/main" val="931192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35</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Can take the nonlinear distance</a:t>
            </a:r>
            <a:r>
              <a:rPr lang="en-US" baseline="0" dirty="0" smtClean="0">
                <a:latin typeface="Times New Roman" charset="0"/>
              </a:rPr>
              <a:t> function to the hyperplane, and interpret this distance function as a probability</a:t>
            </a:r>
            <a:endParaRPr lang="en-US" dirty="0">
              <a:latin typeface="Times New Roman" charset="0"/>
            </a:endParaRPr>
          </a:p>
        </p:txBody>
      </p:sp>
    </p:spTree>
    <p:extLst>
      <p:ext uri="{BB962C8B-B14F-4D97-AF65-F5344CB8AC3E}">
        <p14:creationId xmlns:p14="http://schemas.microsoft.com/office/powerpoint/2010/main" val="3838863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37</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3838863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38</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Chain rule of calculus, chai rule of probability</a:t>
            </a:r>
            <a:endParaRPr lang="en-US" dirty="0">
              <a:latin typeface="Times New Roman" charset="0"/>
            </a:endParaRPr>
          </a:p>
        </p:txBody>
      </p:sp>
    </p:spTree>
    <p:extLst>
      <p:ext uri="{BB962C8B-B14F-4D97-AF65-F5344CB8AC3E}">
        <p14:creationId xmlns:p14="http://schemas.microsoft.com/office/powerpoint/2010/main" val="3048973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39</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Chain rule of calculus, chai rule of probability</a:t>
            </a:r>
            <a:endParaRPr lang="en-US" dirty="0">
              <a:latin typeface="Times New Roman" charset="0"/>
            </a:endParaRPr>
          </a:p>
        </p:txBody>
      </p:sp>
    </p:spTree>
    <p:extLst>
      <p:ext uri="{BB962C8B-B14F-4D97-AF65-F5344CB8AC3E}">
        <p14:creationId xmlns:p14="http://schemas.microsoft.com/office/powerpoint/2010/main" val="260632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40</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The</a:t>
            </a:r>
            <a:r>
              <a:rPr lang="en-US" baseline="0" dirty="0" smtClean="0">
                <a:latin typeface="Times New Roman" charset="0"/>
              </a:rPr>
              <a:t> expansion of log p typically yields some terms that do not depend on the model parameters and may be discarded. If p is normal, then we recover the mean </a:t>
            </a:r>
            <a:r>
              <a:rPr lang="en-US" baseline="0" dirty="0" err="1" smtClean="0">
                <a:latin typeface="Times New Roman" charset="0"/>
              </a:rPr>
              <a:t>squred</a:t>
            </a:r>
            <a:r>
              <a:rPr lang="en-US" baseline="0" dirty="0" smtClean="0">
                <a:latin typeface="Times New Roman" charset="0"/>
              </a:rPr>
              <a:t> error cost, J = E || y – f (x, theta) ||^2 + c, up to a scaling factor and a term that does not depend on theta.</a:t>
            </a:r>
            <a:endParaRPr lang="en-US" dirty="0">
              <a:latin typeface="Times New Roman" charset="0"/>
            </a:endParaRPr>
          </a:p>
        </p:txBody>
      </p:sp>
    </p:spTree>
    <p:extLst>
      <p:ext uri="{BB962C8B-B14F-4D97-AF65-F5344CB8AC3E}">
        <p14:creationId xmlns:p14="http://schemas.microsoft.com/office/powerpoint/2010/main" val="338167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41</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The</a:t>
            </a:r>
            <a:r>
              <a:rPr lang="en-US" baseline="0" dirty="0" smtClean="0">
                <a:latin typeface="Times New Roman" charset="0"/>
              </a:rPr>
              <a:t> expansion of log p typically yields some terms that do not depend on the model parameters and may be discarded. If p is normal, then we recover the mean </a:t>
            </a:r>
            <a:r>
              <a:rPr lang="en-US" baseline="0" dirty="0" err="1" smtClean="0">
                <a:latin typeface="Times New Roman" charset="0"/>
              </a:rPr>
              <a:t>squred</a:t>
            </a:r>
            <a:r>
              <a:rPr lang="en-US" baseline="0" dirty="0" smtClean="0">
                <a:latin typeface="Times New Roman" charset="0"/>
              </a:rPr>
              <a:t> error cost, J = E || y – f (x, theta) ||^2 + c, up to a scaling factor and a term that does not depend on theta.</a:t>
            </a:r>
            <a:endParaRPr lang="en-US" dirty="0">
              <a:latin typeface="Times New Roman" charset="0"/>
            </a:endParaRPr>
          </a:p>
        </p:txBody>
      </p:sp>
    </p:spTree>
    <p:extLst>
      <p:ext uri="{BB962C8B-B14F-4D97-AF65-F5344CB8AC3E}">
        <p14:creationId xmlns:p14="http://schemas.microsoft.com/office/powerpoint/2010/main" val="3535090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42</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Chain rule of calculus, chai rule of probability</a:t>
            </a:r>
            <a:endParaRPr lang="en-US" dirty="0">
              <a:latin typeface="Times New Roman" charset="0"/>
            </a:endParaRPr>
          </a:p>
        </p:txBody>
      </p:sp>
    </p:spTree>
    <p:extLst>
      <p:ext uri="{BB962C8B-B14F-4D97-AF65-F5344CB8AC3E}">
        <p14:creationId xmlns:p14="http://schemas.microsoft.com/office/powerpoint/2010/main" val="1099896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43</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2279527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44</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The</a:t>
            </a:r>
            <a:r>
              <a:rPr lang="en-US" baseline="0" dirty="0" smtClean="0">
                <a:latin typeface="Times New Roman" charset="0"/>
              </a:rPr>
              <a:t> expansion of log p typically yields some terms that do not depend on the model parameters and may be discarded. If p is normal, then we recover the mean </a:t>
            </a:r>
            <a:r>
              <a:rPr lang="en-US" baseline="0" dirty="0" err="1" smtClean="0">
                <a:latin typeface="Times New Roman" charset="0"/>
              </a:rPr>
              <a:t>squred</a:t>
            </a:r>
            <a:r>
              <a:rPr lang="en-US" baseline="0" dirty="0" smtClean="0">
                <a:latin typeface="Times New Roman" charset="0"/>
              </a:rPr>
              <a:t> error cost, J = E || y – f (x, theta) ||^2 + c, up to a scaling factor and a term that does not depend on theta.</a:t>
            </a:r>
            <a:endParaRPr lang="en-US" dirty="0">
              <a:latin typeface="Times New Roman" charset="0"/>
            </a:endParaRPr>
          </a:p>
        </p:txBody>
      </p:sp>
    </p:spTree>
    <p:extLst>
      <p:ext uri="{BB962C8B-B14F-4D97-AF65-F5344CB8AC3E}">
        <p14:creationId xmlns:p14="http://schemas.microsoft.com/office/powerpoint/2010/main" val="3335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C4DE952-AC1D-4AAB-85CF-7537235F49B5}" type="slidenum">
              <a:rPr lang="fr-FR" altLang="en-US" sz="1000" smtClean="0"/>
              <a:pPr/>
              <a:t>8</a:t>
            </a:fld>
            <a:endParaRPr lang="fr-FR" altLang="en-US" sz="1000" smtClean="0"/>
          </a:p>
        </p:txBody>
      </p:sp>
      <p:sp>
        <p:nvSpPr>
          <p:cNvPr id="31747" name="Rectangle 2"/>
          <p:cNvSpPr>
            <a:spLocks noGrp="1" noRot="1" noChangeAspect="1" noChangeArrowheads="1" noTextEdit="1"/>
          </p:cNvSpPr>
          <p:nvPr>
            <p:ph type="sldImg"/>
          </p:nvPr>
        </p:nvSpPr>
        <p:spPr>
          <a:xfrm>
            <a:off x="887413" y="739775"/>
            <a:ext cx="4873625" cy="3656013"/>
          </a:xfrm>
          <a:ln/>
        </p:spPr>
      </p:sp>
      <p:sp>
        <p:nvSpPr>
          <p:cNvPr id="31748" name="Rectangle 3"/>
          <p:cNvSpPr>
            <a:spLocks noGrp="1" noChangeArrowheads="1"/>
          </p:cNvSpPr>
          <p:nvPr>
            <p:ph type="body" idx="1"/>
          </p:nvPr>
        </p:nvSpPr>
        <p:spPr>
          <a:noFill/>
        </p:spPr>
        <p:txBody>
          <a:bodyPr/>
          <a:lstStyle/>
          <a:p>
            <a:r>
              <a:rPr lang="en-GB" altLang="en-US" smtClean="0"/>
              <a:t>Affine and eucl are finite geometry in which we are handling only fnite pts</a:t>
            </a:r>
            <a:endParaRPr lang="fr-FR" altLang="en-US" smtClean="0"/>
          </a:p>
        </p:txBody>
      </p:sp>
    </p:spTree>
    <p:extLst>
      <p:ext uri="{BB962C8B-B14F-4D97-AF65-F5344CB8AC3E}">
        <p14:creationId xmlns:p14="http://schemas.microsoft.com/office/powerpoint/2010/main" val="1730461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45</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The</a:t>
            </a:r>
            <a:r>
              <a:rPr lang="en-US" baseline="0" dirty="0" smtClean="0">
                <a:latin typeface="Times New Roman" charset="0"/>
              </a:rPr>
              <a:t> expansion of log p typically yields some terms that do not depend on the model parameters and may be discarded. If p is normal, then we recover the mean </a:t>
            </a:r>
            <a:r>
              <a:rPr lang="en-US" baseline="0" dirty="0" err="1" smtClean="0">
                <a:latin typeface="Times New Roman" charset="0"/>
              </a:rPr>
              <a:t>squred</a:t>
            </a:r>
            <a:r>
              <a:rPr lang="en-US" baseline="0" dirty="0" smtClean="0">
                <a:latin typeface="Times New Roman" charset="0"/>
              </a:rPr>
              <a:t> error cost, J = E || y – f (x, theta) ||^2 + c, up to a scaling factor and a term that does not depend on theta.</a:t>
            </a:r>
            <a:endParaRPr lang="en-US" dirty="0">
              <a:latin typeface="Times New Roman" charset="0"/>
            </a:endParaRPr>
          </a:p>
        </p:txBody>
      </p:sp>
    </p:spTree>
    <p:extLst>
      <p:ext uri="{BB962C8B-B14F-4D97-AF65-F5344CB8AC3E}">
        <p14:creationId xmlns:p14="http://schemas.microsoft.com/office/powerpoint/2010/main" val="3835736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46</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The</a:t>
            </a:r>
            <a:r>
              <a:rPr lang="en-US" baseline="0" dirty="0" smtClean="0">
                <a:latin typeface="Times New Roman" charset="0"/>
              </a:rPr>
              <a:t> expansion of log p typically yields some terms that do not depend on the model parameters and may be discarded. If p is normal, then we recover the mean </a:t>
            </a:r>
            <a:r>
              <a:rPr lang="en-US" baseline="0" dirty="0" err="1" smtClean="0">
                <a:latin typeface="Times New Roman" charset="0"/>
              </a:rPr>
              <a:t>squred</a:t>
            </a:r>
            <a:r>
              <a:rPr lang="en-US" baseline="0" dirty="0" smtClean="0">
                <a:latin typeface="Times New Roman" charset="0"/>
              </a:rPr>
              <a:t> error cost, J = E || y – f (x, theta) ||^2 + c, up to a scaling factor and a term that does not depend on theta.</a:t>
            </a:r>
            <a:endParaRPr lang="en-US" dirty="0">
              <a:latin typeface="Times New Roman" charset="0"/>
            </a:endParaRPr>
          </a:p>
        </p:txBody>
      </p:sp>
    </p:spTree>
    <p:extLst>
      <p:ext uri="{BB962C8B-B14F-4D97-AF65-F5344CB8AC3E}">
        <p14:creationId xmlns:p14="http://schemas.microsoft.com/office/powerpoint/2010/main" val="1242591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47</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3941621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48</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3273217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49</a:t>
            </a:fld>
            <a:endParaRPr lang="en-US"/>
          </a:p>
        </p:txBody>
      </p:sp>
    </p:spTree>
    <p:extLst>
      <p:ext uri="{BB962C8B-B14F-4D97-AF65-F5344CB8AC3E}">
        <p14:creationId xmlns:p14="http://schemas.microsoft.com/office/powerpoint/2010/main" val="375497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54</a:t>
            </a:fld>
            <a:endParaRPr lang="en-US"/>
          </a:p>
        </p:txBody>
      </p:sp>
    </p:spTree>
    <p:extLst>
      <p:ext uri="{BB962C8B-B14F-4D97-AF65-F5344CB8AC3E}">
        <p14:creationId xmlns:p14="http://schemas.microsoft.com/office/powerpoint/2010/main" val="29739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http://cs231n.github.io/neural-networks-1/</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73</a:t>
            </a:fld>
            <a:endParaRPr lang="en-US"/>
          </a:p>
        </p:txBody>
      </p:sp>
    </p:spTree>
    <p:extLst>
      <p:ext uri="{BB962C8B-B14F-4D97-AF65-F5344CB8AC3E}">
        <p14:creationId xmlns:p14="http://schemas.microsoft.com/office/powerpoint/2010/main" val="3519654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http://cs231n.github.io/neural-networks-1/</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74</a:t>
            </a:fld>
            <a:endParaRPr lang="en-US"/>
          </a:p>
        </p:txBody>
      </p:sp>
    </p:spTree>
    <p:extLst>
      <p:ext uri="{BB962C8B-B14F-4D97-AF65-F5344CB8AC3E}">
        <p14:creationId xmlns:p14="http://schemas.microsoft.com/office/powerpoint/2010/main" val="3478935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78</a:t>
            </a:fld>
            <a:endParaRPr lang="en-US"/>
          </a:p>
        </p:txBody>
      </p:sp>
    </p:spTree>
    <p:extLst>
      <p:ext uri="{BB962C8B-B14F-4D97-AF65-F5344CB8AC3E}">
        <p14:creationId xmlns:p14="http://schemas.microsoft.com/office/powerpoint/2010/main" val="736316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79</a:t>
            </a:fld>
            <a:endParaRPr lang="en-US"/>
          </a:p>
        </p:txBody>
      </p:sp>
    </p:spTree>
    <p:extLst>
      <p:ext uri="{BB962C8B-B14F-4D97-AF65-F5344CB8AC3E}">
        <p14:creationId xmlns:p14="http://schemas.microsoft.com/office/powerpoint/2010/main" val="244343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90269DE-2A94-41E2-8321-E391A0A066E4}" type="slidenum">
              <a:rPr lang="fr-FR" altLang="en-US" sz="1000" smtClean="0"/>
              <a:pPr/>
              <a:t>9</a:t>
            </a:fld>
            <a:endParaRPr lang="fr-FR" altLang="en-US" sz="1000" smtClean="0"/>
          </a:p>
        </p:txBody>
      </p:sp>
      <p:sp>
        <p:nvSpPr>
          <p:cNvPr id="26627" name="Rectangle 2"/>
          <p:cNvSpPr>
            <a:spLocks noGrp="1" noRot="1" noChangeAspect="1" noChangeArrowheads="1" noTextEdit="1"/>
          </p:cNvSpPr>
          <p:nvPr>
            <p:ph type="sldImg"/>
          </p:nvPr>
        </p:nvSpPr>
        <p:spPr>
          <a:xfrm>
            <a:off x="887413" y="739775"/>
            <a:ext cx="4873625" cy="3656013"/>
          </a:xfrm>
          <a:ln/>
        </p:spPr>
      </p:sp>
      <p:sp>
        <p:nvSpPr>
          <p:cNvPr id="26628" name="Rectangle 3"/>
          <p:cNvSpPr>
            <a:spLocks noGrp="1" noChangeArrowheads="1"/>
          </p:cNvSpPr>
          <p:nvPr>
            <p:ph type="body" idx="1"/>
          </p:nvPr>
        </p:nvSpPr>
        <p:spPr>
          <a:noFill/>
        </p:spPr>
        <p:txBody>
          <a:bodyPr/>
          <a:lstStyle/>
          <a:p>
            <a:r>
              <a:rPr lang="en-GB" altLang="en-US" smtClean="0"/>
              <a:t>LU for solving simple linear system,</a:t>
            </a:r>
          </a:p>
          <a:p>
            <a:r>
              <a:rPr lang="en-GB" altLang="en-US" smtClean="0"/>
              <a:t>Instead of inversing the matrix, </a:t>
            </a:r>
          </a:p>
          <a:p>
            <a:r>
              <a:rPr lang="en-GB" altLang="en-US" smtClean="0"/>
              <a:t>It reduces to two triangular system which can be easily computed by forward/backward substitution</a:t>
            </a:r>
          </a:p>
          <a:p>
            <a:endParaRPr lang="en-GB" altLang="en-US" smtClean="0"/>
          </a:p>
          <a:p>
            <a:r>
              <a:rPr lang="en-GB" altLang="en-US" smtClean="0"/>
              <a:t>QR can solve full-rank least squares</a:t>
            </a:r>
          </a:p>
          <a:p>
            <a:endParaRPr lang="en-GB" altLang="en-US" smtClean="0"/>
          </a:p>
          <a:p>
            <a:r>
              <a:rPr lang="en-GB" altLang="en-US" smtClean="0"/>
              <a:t>Then if you don’t know the rank, do it with SVD and pseudo-inverse</a:t>
            </a:r>
            <a:endParaRPr lang="fr-FR" altLang="en-US" smtClean="0"/>
          </a:p>
        </p:txBody>
      </p:sp>
    </p:spTree>
    <p:extLst>
      <p:ext uri="{BB962C8B-B14F-4D97-AF65-F5344CB8AC3E}">
        <p14:creationId xmlns:p14="http://schemas.microsoft.com/office/powerpoint/2010/main" val="284800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80</a:t>
            </a:fld>
            <a:endParaRPr lang="en-US"/>
          </a:p>
        </p:txBody>
      </p:sp>
    </p:spTree>
    <p:extLst>
      <p:ext uri="{BB962C8B-B14F-4D97-AF65-F5344CB8AC3E}">
        <p14:creationId xmlns:p14="http://schemas.microsoft.com/office/powerpoint/2010/main" val="1865250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http://cs231n.github.io/neural-networks-1/</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85</a:t>
            </a:fld>
            <a:endParaRPr lang="en-US"/>
          </a:p>
        </p:txBody>
      </p:sp>
    </p:spTree>
    <p:extLst>
      <p:ext uri="{BB962C8B-B14F-4D97-AF65-F5344CB8AC3E}">
        <p14:creationId xmlns:p14="http://schemas.microsoft.com/office/powerpoint/2010/main" val="518339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http://cs231n.github.io/neural-networks-1/</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86</a:t>
            </a:fld>
            <a:endParaRPr lang="en-US"/>
          </a:p>
        </p:txBody>
      </p:sp>
    </p:spTree>
    <p:extLst>
      <p:ext uri="{BB962C8B-B14F-4D97-AF65-F5344CB8AC3E}">
        <p14:creationId xmlns:p14="http://schemas.microsoft.com/office/powerpoint/2010/main" val="560249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http://cs231n.github.io/neural-networks-1/</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87</a:t>
            </a:fld>
            <a:endParaRPr lang="en-US"/>
          </a:p>
        </p:txBody>
      </p:sp>
    </p:spTree>
    <p:extLst>
      <p:ext uri="{BB962C8B-B14F-4D97-AF65-F5344CB8AC3E}">
        <p14:creationId xmlns:p14="http://schemas.microsoft.com/office/powerpoint/2010/main" val="1817072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HOG features, Histogram</a:t>
            </a:r>
            <a:r>
              <a:rPr lang="en-US" baseline="0" dirty="0" smtClean="0"/>
              <a:t> of Gradients, by </a:t>
            </a:r>
            <a:r>
              <a:rPr lang="en-US" baseline="0" dirty="0" err="1" smtClean="0"/>
              <a:t>Triggs</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92</a:t>
            </a:fld>
            <a:endParaRPr lang="en-US"/>
          </a:p>
        </p:txBody>
      </p:sp>
    </p:spTree>
    <p:extLst>
      <p:ext uri="{BB962C8B-B14F-4D97-AF65-F5344CB8AC3E}">
        <p14:creationId xmlns:p14="http://schemas.microsoft.com/office/powerpoint/2010/main" val="2568981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http://cs231n.github.io/neural-networks-1/</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98</a:t>
            </a:fld>
            <a:endParaRPr lang="en-US"/>
          </a:p>
        </p:txBody>
      </p:sp>
    </p:spTree>
    <p:extLst>
      <p:ext uri="{BB962C8B-B14F-4D97-AF65-F5344CB8AC3E}">
        <p14:creationId xmlns:p14="http://schemas.microsoft.com/office/powerpoint/2010/main" val="2067883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http://cs231n.github.io/neural-networks-1/</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99</a:t>
            </a:fld>
            <a:endParaRPr lang="en-US"/>
          </a:p>
        </p:txBody>
      </p:sp>
    </p:spTree>
    <p:extLst>
      <p:ext uri="{BB962C8B-B14F-4D97-AF65-F5344CB8AC3E}">
        <p14:creationId xmlns:p14="http://schemas.microsoft.com/office/powerpoint/2010/main" val="478458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http://cs231n.github.io/neural-networks-1/</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105</a:t>
            </a:fld>
            <a:endParaRPr lang="en-US"/>
          </a:p>
        </p:txBody>
      </p:sp>
    </p:spTree>
    <p:extLst>
      <p:ext uri="{BB962C8B-B14F-4D97-AF65-F5344CB8AC3E}">
        <p14:creationId xmlns:p14="http://schemas.microsoft.com/office/powerpoint/2010/main" val="4072117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106</a:t>
            </a:fld>
            <a:endParaRPr lang="en-US"/>
          </a:p>
        </p:txBody>
      </p:sp>
    </p:spTree>
    <p:extLst>
      <p:ext uri="{BB962C8B-B14F-4D97-AF65-F5344CB8AC3E}">
        <p14:creationId xmlns:p14="http://schemas.microsoft.com/office/powerpoint/2010/main" val="118481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Alex Kendall et al, </a:t>
            </a:r>
            <a:r>
              <a:rPr lang="en-US" dirty="0" err="1" smtClean="0"/>
              <a:t>Skydio</a:t>
            </a:r>
            <a:r>
              <a:rPr lang="en-US" dirty="0" smtClean="0"/>
              <a:t> </a:t>
            </a:r>
            <a:r>
              <a:rPr lang="en-US" dirty="0" err="1" smtClean="0"/>
              <a:t>inc.</a:t>
            </a:r>
            <a:endParaRPr lang="en-US" dirty="0" smtClean="0"/>
          </a:p>
          <a:p>
            <a:r>
              <a:rPr lang="en-US" dirty="0" smtClean="0"/>
              <a:t>End-to-end</a:t>
            </a:r>
            <a:r>
              <a:rPr lang="en-US" baseline="0" dirty="0" smtClean="0"/>
              <a:t> learning of geometry and context for deep stereo regression</a:t>
            </a:r>
          </a:p>
          <a:p>
            <a:r>
              <a:rPr lang="en-US" baseline="0" dirty="0" smtClean="0"/>
              <a:t>2017</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107</a:t>
            </a:fld>
            <a:endParaRPr lang="en-US"/>
          </a:p>
        </p:txBody>
      </p:sp>
    </p:spTree>
    <p:extLst>
      <p:ext uri="{BB962C8B-B14F-4D97-AF65-F5344CB8AC3E}">
        <p14:creationId xmlns:p14="http://schemas.microsoft.com/office/powerpoint/2010/main" val="617332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20A9C02-AF6D-4DA0-BD0F-B93F4B55345C}" type="slidenum">
              <a:rPr lang="fr-FR" altLang="en-US" sz="1000" smtClean="0"/>
              <a:pPr/>
              <a:t>10</a:t>
            </a:fld>
            <a:endParaRPr lang="fr-FR" altLang="en-US" sz="1000" smtClean="0"/>
          </a:p>
        </p:txBody>
      </p:sp>
      <p:sp>
        <p:nvSpPr>
          <p:cNvPr id="41987" name="Rectangle 2"/>
          <p:cNvSpPr>
            <a:spLocks noGrp="1" noRot="1" noChangeAspect="1" noChangeArrowheads="1" noTextEdit="1"/>
          </p:cNvSpPr>
          <p:nvPr>
            <p:ph type="sldImg"/>
          </p:nvPr>
        </p:nvSpPr>
        <p:spPr>
          <a:xfrm>
            <a:off x="887413" y="739775"/>
            <a:ext cx="4873625" cy="3656013"/>
          </a:xfrm>
          <a:ln/>
        </p:spPr>
      </p:sp>
      <p:sp>
        <p:nvSpPr>
          <p:cNvPr id="41988" name="Rectangle 3"/>
          <p:cNvSpPr>
            <a:spLocks noGrp="1" noChangeArrowheads="1"/>
          </p:cNvSpPr>
          <p:nvPr>
            <p:ph type="body" idx="1"/>
          </p:nvPr>
        </p:nvSpPr>
        <p:spPr>
          <a:noFill/>
        </p:spPr>
        <p:txBody>
          <a:bodyPr/>
          <a:lstStyle/>
          <a:p>
            <a:r>
              <a:rPr lang="en-GB" altLang="en-US" smtClean="0"/>
              <a:t>   this means:   g is gradient vector, H is the hessian matrix</a:t>
            </a:r>
          </a:p>
          <a:p>
            <a:r>
              <a:rPr lang="en-GB" altLang="en-US" smtClean="0"/>
              <a:t> jocobien is for squared model, r^T r …</a:t>
            </a:r>
            <a:endParaRPr lang="fr-FR" altLang="en-US" smtClean="0"/>
          </a:p>
        </p:txBody>
      </p:sp>
    </p:spTree>
    <p:extLst>
      <p:ext uri="{BB962C8B-B14F-4D97-AF65-F5344CB8AC3E}">
        <p14:creationId xmlns:p14="http://schemas.microsoft.com/office/powerpoint/2010/main" val="1580964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108</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rPr>
              <a:t>Now the big trends in visual computing are …</a:t>
            </a:r>
          </a:p>
        </p:txBody>
      </p:sp>
    </p:spTree>
    <p:extLst>
      <p:ext uri="{BB962C8B-B14F-4D97-AF65-F5344CB8AC3E}">
        <p14:creationId xmlns:p14="http://schemas.microsoft.com/office/powerpoint/2010/main" val="42611694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109</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rPr>
              <a:t>Now the big trends in visual computing are …</a:t>
            </a:r>
          </a:p>
        </p:txBody>
      </p:sp>
    </p:spTree>
    <p:extLst>
      <p:ext uri="{BB962C8B-B14F-4D97-AF65-F5344CB8AC3E}">
        <p14:creationId xmlns:p14="http://schemas.microsoft.com/office/powerpoint/2010/main" val="3260256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2931170-CF0B-48E2-9F37-966701FDE9B9}" type="slidenum">
              <a:rPr lang="fr-FR" altLang="en-US" sz="1000" smtClean="0"/>
              <a:pPr/>
              <a:t>111</a:t>
            </a:fld>
            <a:endParaRPr lang="fr-FR" altLang="en-US" sz="1000" smtClean="0"/>
          </a:p>
        </p:txBody>
      </p:sp>
      <p:sp>
        <p:nvSpPr>
          <p:cNvPr id="39939" name="Rectangle 2"/>
          <p:cNvSpPr>
            <a:spLocks noGrp="1" noRot="1" noChangeAspect="1" noChangeArrowheads="1" noTextEdit="1"/>
          </p:cNvSpPr>
          <p:nvPr>
            <p:ph type="sldImg"/>
          </p:nvPr>
        </p:nvSpPr>
        <p:spPr>
          <a:xfrm>
            <a:off x="887413" y="739775"/>
            <a:ext cx="4873625" cy="3656013"/>
          </a:xfrm>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miter lim="800000"/>
            <a:headEnd/>
            <a:tailEnd/>
          </a:ln>
        </p:spPr>
        <p:txBody>
          <a:bodyPr/>
          <a:lstStyle/>
          <a:p>
            <a:r>
              <a:rPr lang="en-GB" altLang="en-US" smtClean="0"/>
              <a:t>   this means:   g is gradient vector, H is the hessian matrix</a:t>
            </a:r>
          </a:p>
          <a:p>
            <a:r>
              <a:rPr lang="en-GB" altLang="en-US" smtClean="0"/>
              <a:t> jocobien is for squared model, r^T r …</a:t>
            </a:r>
            <a:endParaRPr lang="fr-FR" altLang="en-US" smtClean="0"/>
          </a:p>
        </p:txBody>
      </p:sp>
    </p:spTree>
    <p:extLst>
      <p:ext uri="{BB962C8B-B14F-4D97-AF65-F5344CB8AC3E}">
        <p14:creationId xmlns:p14="http://schemas.microsoft.com/office/powerpoint/2010/main" val="39538948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20A9C02-AF6D-4DA0-BD0F-B93F4B55345C}" type="slidenum">
              <a:rPr lang="fr-FR" altLang="en-US" sz="1000" smtClean="0"/>
              <a:pPr/>
              <a:t>112</a:t>
            </a:fld>
            <a:endParaRPr lang="fr-FR" altLang="en-US" sz="1000" smtClean="0"/>
          </a:p>
        </p:txBody>
      </p:sp>
      <p:sp>
        <p:nvSpPr>
          <p:cNvPr id="41987" name="Rectangle 2"/>
          <p:cNvSpPr>
            <a:spLocks noGrp="1" noRot="1" noChangeAspect="1" noChangeArrowheads="1" noTextEdit="1"/>
          </p:cNvSpPr>
          <p:nvPr>
            <p:ph type="sldImg"/>
          </p:nvPr>
        </p:nvSpPr>
        <p:spPr>
          <a:xfrm>
            <a:off x="887413" y="739775"/>
            <a:ext cx="4873625" cy="3656013"/>
          </a:xfrm>
          <a:ln/>
        </p:spPr>
      </p:sp>
      <p:sp>
        <p:nvSpPr>
          <p:cNvPr id="41988" name="Rectangle 3"/>
          <p:cNvSpPr>
            <a:spLocks noGrp="1" noChangeArrowheads="1"/>
          </p:cNvSpPr>
          <p:nvPr>
            <p:ph type="body" idx="1"/>
          </p:nvPr>
        </p:nvSpPr>
        <p:spPr>
          <a:noFill/>
        </p:spPr>
        <p:txBody>
          <a:bodyPr/>
          <a:lstStyle/>
          <a:p>
            <a:r>
              <a:rPr lang="en-GB" altLang="en-US" smtClean="0"/>
              <a:t>   this means:   g is gradient vector, H is the hessian matrix</a:t>
            </a:r>
          </a:p>
          <a:p>
            <a:r>
              <a:rPr lang="en-GB" altLang="en-US" smtClean="0"/>
              <a:t> jocobien is for squared model, r^T r …</a:t>
            </a:r>
            <a:endParaRPr lang="fr-FR" altLang="en-US" smtClean="0"/>
          </a:p>
        </p:txBody>
      </p:sp>
    </p:spTree>
    <p:extLst>
      <p:ext uri="{BB962C8B-B14F-4D97-AF65-F5344CB8AC3E}">
        <p14:creationId xmlns:p14="http://schemas.microsoft.com/office/powerpoint/2010/main" val="32879506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114</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They admit simple algorithms where the form of the nonlinearity can be learned from the training data. </a:t>
            </a:r>
          </a:p>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They are extremely powerful, have nice theoretical properties, apply well to a vast array of applications.</a:t>
            </a:r>
          </a:p>
        </p:txBody>
      </p:sp>
    </p:spTree>
    <p:extLst>
      <p:ext uri="{BB962C8B-B14F-4D97-AF65-F5344CB8AC3E}">
        <p14:creationId xmlns:p14="http://schemas.microsoft.com/office/powerpoint/2010/main" val="3134198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116</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481664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117</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Thru cs231n, https://arxiv.org/abs/1502.05767, https://arxiv.org/abs/1502.05767</a:t>
            </a:r>
            <a:endParaRPr lang="en-US" dirty="0">
              <a:latin typeface="Times New Roman" charset="0"/>
            </a:endParaRPr>
          </a:p>
        </p:txBody>
      </p:sp>
    </p:spTree>
    <p:extLst>
      <p:ext uri="{BB962C8B-B14F-4D97-AF65-F5344CB8AC3E}">
        <p14:creationId xmlns:p14="http://schemas.microsoft.com/office/powerpoint/2010/main" val="28658654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118</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See Stanford</a:t>
            </a:r>
            <a:r>
              <a:rPr lang="en-US" baseline="0" dirty="0" smtClean="0">
                <a:latin typeface="Times New Roman" charset="0"/>
              </a:rPr>
              <a:t> cs231n python example</a:t>
            </a:r>
            <a:endParaRPr lang="en-US" dirty="0">
              <a:latin typeface="Times New Roman" charset="0"/>
            </a:endParaRPr>
          </a:p>
        </p:txBody>
      </p:sp>
    </p:spTree>
    <p:extLst>
      <p:ext uri="{BB962C8B-B14F-4D97-AF65-F5344CB8AC3E}">
        <p14:creationId xmlns:p14="http://schemas.microsoft.com/office/powerpoint/2010/main" val="35761912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119</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http://www.ams.org/publicoutreach/feature-column/fc-2017-12</a:t>
            </a:r>
            <a:endParaRPr lang="en-US" dirty="0">
              <a:latin typeface="Times New Roman" charset="0"/>
            </a:endParaRPr>
          </a:p>
        </p:txBody>
      </p:sp>
    </p:spTree>
    <p:extLst>
      <p:ext uri="{BB962C8B-B14F-4D97-AF65-F5344CB8AC3E}">
        <p14:creationId xmlns:p14="http://schemas.microsoft.com/office/powerpoint/2010/main" val="4529208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120</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214358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 means clustering is an unsupervised learning,</a:t>
            </a:r>
            <a:r>
              <a:rPr lang="en-US" baseline="0" dirty="0" smtClean="0"/>
              <a:t> </a:t>
            </a:r>
            <a:r>
              <a:rPr lang="en-US" baseline="0" dirty="0" err="1" smtClean="0"/>
              <a:t>whileas</a:t>
            </a:r>
            <a:r>
              <a:rPr lang="en-US" baseline="0" dirty="0" smtClean="0"/>
              <a:t> KNN is a supervised learning</a:t>
            </a:r>
          </a:p>
          <a:p>
            <a:endParaRPr lang="en-US" baseline="0" dirty="0" smtClean="0"/>
          </a:p>
          <a:p>
            <a:r>
              <a:rPr lang="en-US" baseline="0" dirty="0" smtClean="0"/>
              <a:t>Supervised learning: clustering and PCA</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12</a:t>
            </a:fld>
            <a:endParaRPr lang="en-US"/>
          </a:p>
        </p:txBody>
      </p:sp>
    </p:spTree>
    <p:extLst>
      <p:ext uri="{BB962C8B-B14F-4D97-AF65-F5344CB8AC3E}">
        <p14:creationId xmlns:p14="http://schemas.microsoft.com/office/powerpoint/2010/main" val="150612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 means clustering is an unsupervised learning,</a:t>
            </a:r>
            <a:r>
              <a:rPr lang="en-US" baseline="0" dirty="0" smtClean="0"/>
              <a:t> </a:t>
            </a:r>
            <a:r>
              <a:rPr lang="en-US" baseline="0" dirty="0" err="1" smtClean="0"/>
              <a:t>whileas</a:t>
            </a:r>
            <a:r>
              <a:rPr lang="en-US" baseline="0" dirty="0" smtClean="0"/>
              <a:t> KNN is a supervised learning</a:t>
            </a:r>
          </a:p>
          <a:p>
            <a:endParaRPr lang="en-US" baseline="0" dirty="0" smtClean="0"/>
          </a:p>
          <a:p>
            <a:r>
              <a:rPr lang="en-US" baseline="0" dirty="0" smtClean="0"/>
              <a:t>Supervised learning: clustering and PCA</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13</a:t>
            </a:fld>
            <a:endParaRPr lang="en-US"/>
          </a:p>
        </p:txBody>
      </p:sp>
    </p:spTree>
    <p:extLst>
      <p:ext uri="{BB962C8B-B14F-4D97-AF65-F5344CB8AC3E}">
        <p14:creationId xmlns:p14="http://schemas.microsoft.com/office/powerpoint/2010/main" val="3805408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 means clustering is an unsupervised learning,</a:t>
            </a:r>
            <a:r>
              <a:rPr lang="en-US" baseline="0" dirty="0" smtClean="0"/>
              <a:t> </a:t>
            </a:r>
            <a:r>
              <a:rPr lang="en-US" baseline="0" dirty="0" err="1" smtClean="0"/>
              <a:t>whileas</a:t>
            </a:r>
            <a:r>
              <a:rPr lang="en-US" baseline="0" dirty="0" smtClean="0"/>
              <a:t> KNN is a supervised learning</a:t>
            </a:r>
          </a:p>
          <a:p>
            <a:endParaRPr lang="en-US" baseline="0" dirty="0" smtClean="0"/>
          </a:p>
          <a:p>
            <a:r>
              <a:rPr lang="en-US" baseline="0" dirty="0" smtClean="0"/>
              <a:t>Supervised learning: clustering and PCA</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14</a:t>
            </a:fld>
            <a:endParaRPr lang="en-US"/>
          </a:p>
        </p:txBody>
      </p:sp>
    </p:spTree>
    <p:extLst>
      <p:ext uri="{BB962C8B-B14F-4D97-AF65-F5344CB8AC3E}">
        <p14:creationId xmlns:p14="http://schemas.microsoft.com/office/powerpoint/2010/main" val="3142920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 means clustering is an unsupervised learning,</a:t>
            </a:r>
            <a:r>
              <a:rPr lang="en-US" baseline="0" dirty="0" smtClean="0"/>
              <a:t> </a:t>
            </a:r>
            <a:r>
              <a:rPr lang="en-US" baseline="0" dirty="0" err="1" smtClean="0"/>
              <a:t>whileas</a:t>
            </a:r>
            <a:r>
              <a:rPr lang="en-US" baseline="0" dirty="0" smtClean="0"/>
              <a:t> KNN is a supervised learning</a:t>
            </a:r>
          </a:p>
          <a:p>
            <a:endParaRPr lang="en-US" baseline="0" dirty="0" smtClean="0"/>
          </a:p>
          <a:p>
            <a:r>
              <a:rPr lang="en-US" baseline="0" dirty="0" smtClean="0"/>
              <a:t>Supervised learning: clustering and PCA</a:t>
            </a:r>
            <a:endParaRPr lang="en-US" dirty="0"/>
          </a:p>
        </p:txBody>
      </p:sp>
      <p:sp>
        <p:nvSpPr>
          <p:cNvPr id="4" name="Footer Placeholder 3"/>
          <p:cNvSpPr>
            <a:spLocks noGrp="1"/>
          </p:cNvSpPr>
          <p:nvPr>
            <p:ph type="ftr" sz="quarter" idx="10"/>
          </p:nvPr>
        </p:nvSpPr>
        <p:spPr/>
        <p:txBody>
          <a:bodyPr/>
          <a:lstStyle/>
          <a:p>
            <a:r>
              <a:rPr lang="en-US" smtClean="0"/>
              <a:t>VisGraph, HKUST</a:t>
            </a:r>
            <a:endParaRPr lang="en-US"/>
          </a:p>
        </p:txBody>
      </p:sp>
      <p:sp>
        <p:nvSpPr>
          <p:cNvPr id="5" name="Slide Number Placeholder 4"/>
          <p:cNvSpPr>
            <a:spLocks noGrp="1"/>
          </p:cNvSpPr>
          <p:nvPr>
            <p:ph type="sldNum" sz="quarter" idx="11"/>
          </p:nvPr>
        </p:nvSpPr>
        <p:spPr/>
        <p:txBody>
          <a:bodyPr/>
          <a:lstStyle/>
          <a:p>
            <a:fld id="{648F3D01-B37F-584D-9BCA-9D331F5DF9A2}" type="slidenum">
              <a:rPr lang="en-US" smtClean="0"/>
              <a:t>15</a:t>
            </a:fld>
            <a:endParaRPr lang="en-US"/>
          </a:p>
        </p:txBody>
      </p:sp>
    </p:spTree>
    <p:extLst>
      <p:ext uri="{BB962C8B-B14F-4D97-AF65-F5344CB8AC3E}">
        <p14:creationId xmlns:p14="http://schemas.microsoft.com/office/powerpoint/2010/main" val="1324830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lIns="108000"/>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09608A5-08B9-E949-BCA2-42FCEC1B6984}" type="datetime1">
              <a:rPr lang="en-HK" smtClean="0"/>
              <a:t>25/2/2020</a:t>
            </a:fld>
            <a:endParaRPr lang="en-US"/>
          </a:p>
        </p:txBody>
      </p:sp>
      <p:sp>
        <p:nvSpPr>
          <p:cNvPr id="5" name="Footer Placeholder 4"/>
          <p:cNvSpPr>
            <a:spLocks noGrp="1"/>
          </p:cNvSpPr>
          <p:nvPr>
            <p:ph type="ftr" sz="quarter" idx="11"/>
          </p:nvPr>
        </p:nvSpPr>
        <p:spPr/>
        <p:txBody>
          <a:bodyPr/>
          <a:lstStyle/>
          <a:p>
            <a:r>
              <a:rPr lang="en-US" altLang="zh-TW" smtClean="0"/>
              <a:t>VisGraph, HKUST</a:t>
            </a:r>
            <a:endParaRPr lang="en-US"/>
          </a:p>
        </p:txBody>
      </p:sp>
      <p:sp>
        <p:nvSpPr>
          <p:cNvPr id="6" name="Slide Number Placeholder 5"/>
          <p:cNvSpPr>
            <a:spLocks noGrp="1"/>
          </p:cNvSpPr>
          <p:nvPr>
            <p:ph type="sldNum" sz="quarter" idx="12"/>
          </p:nvPr>
        </p:nvSpPr>
        <p:spPr/>
        <p:txBody>
          <a:bodyPr/>
          <a:lstStyle/>
          <a:p>
            <a:fld id="{DDD68D45-58F8-AE48-89F4-112D3A66B05E}" type="slidenum">
              <a:rPr lang="en-US" smtClean="0"/>
              <a:t>‹#›</a:t>
            </a:fld>
            <a:endParaRPr lang="en-US"/>
          </a:p>
        </p:txBody>
      </p:sp>
    </p:spTree>
    <p:extLst>
      <p:ext uri="{BB962C8B-B14F-4D97-AF65-F5344CB8AC3E}">
        <p14:creationId xmlns:p14="http://schemas.microsoft.com/office/powerpoint/2010/main" val="1428864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833FA0-D5D1-7144-A1EE-4B49B6CCC02D}" type="datetime1">
              <a:rPr lang="en-HK" smtClean="0"/>
              <a:t>25/2/2020</a:t>
            </a:fld>
            <a:endParaRPr lang="en-US"/>
          </a:p>
        </p:txBody>
      </p:sp>
      <p:sp>
        <p:nvSpPr>
          <p:cNvPr id="5" name="Footer Placeholder 4"/>
          <p:cNvSpPr>
            <a:spLocks noGrp="1"/>
          </p:cNvSpPr>
          <p:nvPr>
            <p:ph type="ftr" sz="quarter" idx="11"/>
          </p:nvPr>
        </p:nvSpPr>
        <p:spPr/>
        <p:txBody>
          <a:bodyPr/>
          <a:lstStyle/>
          <a:p>
            <a:r>
              <a:rPr lang="en-US" altLang="zh-TW" smtClean="0"/>
              <a:t>VisGraph, HKUST</a:t>
            </a:r>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Tree>
    <p:extLst>
      <p:ext uri="{BB962C8B-B14F-4D97-AF65-F5344CB8AC3E}">
        <p14:creationId xmlns:p14="http://schemas.microsoft.com/office/powerpoint/2010/main" val="2152110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991637-358B-F943-9D83-8AE1295CF58C}" type="datetime1">
              <a:rPr lang="en-HK" smtClean="0"/>
              <a:t>25/2/2020</a:t>
            </a:fld>
            <a:endParaRPr lang="en-US"/>
          </a:p>
        </p:txBody>
      </p:sp>
      <p:sp>
        <p:nvSpPr>
          <p:cNvPr id="5" name="Footer Placeholder 4"/>
          <p:cNvSpPr>
            <a:spLocks noGrp="1"/>
          </p:cNvSpPr>
          <p:nvPr>
            <p:ph type="ftr" sz="quarter" idx="11"/>
          </p:nvPr>
        </p:nvSpPr>
        <p:spPr/>
        <p:txBody>
          <a:bodyPr/>
          <a:lstStyle/>
          <a:p>
            <a:r>
              <a:rPr lang="en-US" altLang="zh-TW" smtClean="0"/>
              <a:t>VisGraph, HKUST</a:t>
            </a:r>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Tree>
    <p:extLst>
      <p:ext uri="{BB962C8B-B14F-4D97-AF65-F5344CB8AC3E}">
        <p14:creationId xmlns:p14="http://schemas.microsoft.com/office/powerpoint/2010/main" val="2781836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8CEE55-C33F-5C45-B7BE-233682683CAE}" type="datetime1">
              <a:rPr lang="en-HK" smtClean="0"/>
              <a:t>25/2/2020</a:t>
            </a:fld>
            <a:endParaRPr lang="en-US"/>
          </a:p>
        </p:txBody>
      </p:sp>
      <p:sp>
        <p:nvSpPr>
          <p:cNvPr id="5" name="Footer Placeholder 4"/>
          <p:cNvSpPr>
            <a:spLocks noGrp="1"/>
          </p:cNvSpPr>
          <p:nvPr>
            <p:ph type="ftr" sz="quarter" idx="11"/>
          </p:nvPr>
        </p:nvSpPr>
        <p:spPr/>
        <p:txBody>
          <a:bodyPr/>
          <a:lstStyle/>
          <a:p>
            <a:r>
              <a:rPr lang="en-US" altLang="zh-TW" smtClean="0"/>
              <a:t>VisGraph, HKUST</a:t>
            </a:r>
            <a:endParaRPr lang="en-US"/>
          </a:p>
        </p:txBody>
      </p:sp>
      <p:sp>
        <p:nvSpPr>
          <p:cNvPr id="6" name="Slide Number Placeholder 5"/>
          <p:cNvSpPr>
            <a:spLocks noGrp="1"/>
          </p:cNvSpPr>
          <p:nvPr>
            <p:ph type="sldNum" sz="quarter" idx="12"/>
          </p:nvPr>
        </p:nvSpPr>
        <p:spPr>
          <a:xfrm>
            <a:off x="8294914" y="6308726"/>
            <a:ext cx="391886" cy="412750"/>
          </a:xfrm>
        </p:spPr>
        <p:txBody>
          <a:bodyPr/>
          <a:lstStyle/>
          <a:p>
            <a:fld id="{162F1D00-BD13-4404-86B0-79703945A0A7}" type="slidenum">
              <a:rPr lang="en-US" smtClean="0"/>
              <a:t>‹#›</a:t>
            </a:fld>
            <a:endParaRPr lang="en-US" dirty="0"/>
          </a:p>
        </p:txBody>
      </p:sp>
    </p:spTree>
    <p:extLst>
      <p:ext uri="{BB962C8B-B14F-4D97-AF65-F5344CB8AC3E}">
        <p14:creationId xmlns:p14="http://schemas.microsoft.com/office/powerpoint/2010/main" val="2614449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21AF57-7D75-E949-A85D-9625A1546F9A}" type="datetime1">
              <a:rPr lang="en-HK" smtClean="0"/>
              <a:t>25/2/2020</a:t>
            </a:fld>
            <a:endParaRPr lang="en-US"/>
          </a:p>
        </p:txBody>
      </p:sp>
      <p:sp>
        <p:nvSpPr>
          <p:cNvPr id="5" name="Footer Placeholder 4"/>
          <p:cNvSpPr>
            <a:spLocks noGrp="1"/>
          </p:cNvSpPr>
          <p:nvPr>
            <p:ph type="ftr" sz="quarter" idx="11"/>
          </p:nvPr>
        </p:nvSpPr>
        <p:spPr/>
        <p:txBody>
          <a:bodyPr/>
          <a:lstStyle/>
          <a:p>
            <a:r>
              <a:rPr lang="en-US" altLang="zh-TW" smtClean="0"/>
              <a:t>VisGraph, HKUST</a:t>
            </a:r>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Tree>
    <p:extLst>
      <p:ext uri="{BB962C8B-B14F-4D97-AF65-F5344CB8AC3E}">
        <p14:creationId xmlns:p14="http://schemas.microsoft.com/office/powerpoint/2010/main" val="452266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002D27-4162-4942-85E0-09F60CD7BD5C}" type="datetime1">
              <a:rPr lang="en-HK" smtClean="0"/>
              <a:t>25/2/2020</a:t>
            </a:fld>
            <a:endParaRPr lang="en-US"/>
          </a:p>
        </p:txBody>
      </p:sp>
      <p:sp>
        <p:nvSpPr>
          <p:cNvPr id="6" name="Footer Placeholder 5"/>
          <p:cNvSpPr>
            <a:spLocks noGrp="1"/>
          </p:cNvSpPr>
          <p:nvPr>
            <p:ph type="ftr" sz="quarter" idx="11"/>
          </p:nvPr>
        </p:nvSpPr>
        <p:spPr/>
        <p:txBody>
          <a:bodyPr/>
          <a:lstStyle/>
          <a:p>
            <a:r>
              <a:rPr lang="en-US" altLang="zh-TW" smtClean="0"/>
              <a:t>VisGraph, HKUST</a:t>
            </a:r>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Tree>
    <p:extLst>
      <p:ext uri="{BB962C8B-B14F-4D97-AF65-F5344CB8AC3E}">
        <p14:creationId xmlns:p14="http://schemas.microsoft.com/office/powerpoint/2010/main" val="1079198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B6C32D-2B27-3F45-8727-DB1BE3AFAAEF}" type="datetime1">
              <a:rPr lang="en-HK" smtClean="0"/>
              <a:t>25/2/2020</a:t>
            </a:fld>
            <a:endParaRPr lang="en-US"/>
          </a:p>
        </p:txBody>
      </p:sp>
      <p:sp>
        <p:nvSpPr>
          <p:cNvPr id="8" name="Footer Placeholder 7"/>
          <p:cNvSpPr>
            <a:spLocks noGrp="1"/>
          </p:cNvSpPr>
          <p:nvPr>
            <p:ph type="ftr" sz="quarter" idx="11"/>
          </p:nvPr>
        </p:nvSpPr>
        <p:spPr/>
        <p:txBody>
          <a:bodyPr/>
          <a:lstStyle/>
          <a:p>
            <a:r>
              <a:rPr lang="en-US" altLang="zh-TW" smtClean="0"/>
              <a:t>VisGraph, HKUST</a:t>
            </a:r>
            <a:endParaRPr lang="en-US"/>
          </a:p>
        </p:txBody>
      </p:sp>
      <p:sp>
        <p:nvSpPr>
          <p:cNvPr id="9" name="Slide Number Placeholder 8"/>
          <p:cNvSpPr>
            <a:spLocks noGrp="1"/>
          </p:cNvSpPr>
          <p:nvPr>
            <p:ph type="sldNum" sz="quarter" idx="12"/>
          </p:nvPr>
        </p:nvSpPr>
        <p:spPr/>
        <p:txBody>
          <a:bodyPr/>
          <a:lstStyle/>
          <a:p>
            <a:fld id="{162F1D00-BD13-4404-86B0-79703945A0A7}" type="slidenum">
              <a:rPr lang="en-US" smtClean="0"/>
              <a:t>‹#›</a:t>
            </a:fld>
            <a:endParaRPr lang="en-US"/>
          </a:p>
        </p:txBody>
      </p:sp>
    </p:spTree>
    <p:extLst>
      <p:ext uri="{BB962C8B-B14F-4D97-AF65-F5344CB8AC3E}">
        <p14:creationId xmlns:p14="http://schemas.microsoft.com/office/powerpoint/2010/main" val="1339628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174180-33E3-574B-89EA-40B213B92496}" type="datetime1">
              <a:rPr lang="en-HK" smtClean="0"/>
              <a:t>25/2/2020</a:t>
            </a:fld>
            <a:endParaRPr lang="en-US"/>
          </a:p>
        </p:txBody>
      </p:sp>
      <p:sp>
        <p:nvSpPr>
          <p:cNvPr id="4" name="Footer Placeholder 3"/>
          <p:cNvSpPr>
            <a:spLocks noGrp="1"/>
          </p:cNvSpPr>
          <p:nvPr>
            <p:ph type="ftr" sz="quarter" idx="11"/>
          </p:nvPr>
        </p:nvSpPr>
        <p:spPr/>
        <p:txBody>
          <a:bodyPr/>
          <a:lstStyle/>
          <a:p>
            <a:r>
              <a:rPr lang="en-US" altLang="zh-TW" smtClean="0"/>
              <a:t>VisGraph, HKUST</a:t>
            </a:r>
            <a:endParaRPr lang="en-US"/>
          </a:p>
        </p:txBody>
      </p:sp>
      <p:sp>
        <p:nvSpPr>
          <p:cNvPr id="5" name="Slide Number Placeholder 4"/>
          <p:cNvSpPr>
            <a:spLocks noGrp="1"/>
          </p:cNvSpPr>
          <p:nvPr>
            <p:ph type="sldNum" sz="quarter" idx="12"/>
          </p:nvPr>
        </p:nvSpPr>
        <p:spPr/>
        <p:txBody>
          <a:bodyPr/>
          <a:lstStyle/>
          <a:p>
            <a:fld id="{162F1D00-BD13-4404-86B0-79703945A0A7}" type="slidenum">
              <a:rPr lang="en-US" smtClean="0"/>
              <a:t>‹#›</a:t>
            </a:fld>
            <a:endParaRPr lang="en-US"/>
          </a:p>
        </p:txBody>
      </p:sp>
    </p:spTree>
    <p:extLst>
      <p:ext uri="{BB962C8B-B14F-4D97-AF65-F5344CB8AC3E}">
        <p14:creationId xmlns:p14="http://schemas.microsoft.com/office/powerpoint/2010/main" val="304024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78A20A-2714-B249-9D24-6E20BECE687E}" type="datetime1">
              <a:rPr lang="en-HK" smtClean="0"/>
              <a:t>25/2/2020</a:t>
            </a:fld>
            <a:endParaRPr lang="en-US"/>
          </a:p>
        </p:txBody>
      </p:sp>
      <p:sp>
        <p:nvSpPr>
          <p:cNvPr id="3" name="Footer Placeholder 2"/>
          <p:cNvSpPr>
            <a:spLocks noGrp="1"/>
          </p:cNvSpPr>
          <p:nvPr>
            <p:ph type="ftr" sz="quarter" idx="11"/>
          </p:nvPr>
        </p:nvSpPr>
        <p:spPr/>
        <p:txBody>
          <a:bodyPr/>
          <a:lstStyle/>
          <a:p>
            <a:r>
              <a:rPr lang="en-US" altLang="zh-TW" smtClean="0"/>
              <a:t>VisGraph, HKUST</a:t>
            </a:r>
            <a:endParaRPr lang="en-US"/>
          </a:p>
        </p:txBody>
      </p:sp>
      <p:sp>
        <p:nvSpPr>
          <p:cNvPr id="4" name="Slide Number Placeholder 3"/>
          <p:cNvSpPr>
            <a:spLocks noGrp="1"/>
          </p:cNvSpPr>
          <p:nvPr>
            <p:ph type="sldNum" sz="quarter" idx="12"/>
          </p:nvPr>
        </p:nvSpPr>
        <p:spPr/>
        <p:txBody>
          <a:bodyPr/>
          <a:lstStyle/>
          <a:p>
            <a:fld id="{162F1D00-BD13-4404-86B0-79703945A0A7}" type="slidenum">
              <a:rPr lang="en-US" smtClean="0"/>
              <a:t>‹#›</a:t>
            </a:fld>
            <a:endParaRPr lang="en-US"/>
          </a:p>
        </p:txBody>
      </p:sp>
    </p:spTree>
    <p:extLst>
      <p:ext uri="{BB962C8B-B14F-4D97-AF65-F5344CB8AC3E}">
        <p14:creationId xmlns:p14="http://schemas.microsoft.com/office/powerpoint/2010/main" val="401683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9E8D07-85B4-1E4C-89AB-EE344C5D59B0}" type="datetime1">
              <a:rPr lang="en-HK" smtClean="0"/>
              <a:t>25/2/2020</a:t>
            </a:fld>
            <a:endParaRPr lang="en-US"/>
          </a:p>
        </p:txBody>
      </p:sp>
      <p:sp>
        <p:nvSpPr>
          <p:cNvPr id="6" name="Footer Placeholder 5"/>
          <p:cNvSpPr>
            <a:spLocks noGrp="1"/>
          </p:cNvSpPr>
          <p:nvPr>
            <p:ph type="ftr" sz="quarter" idx="11"/>
          </p:nvPr>
        </p:nvSpPr>
        <p:spPr/>
        <p:txBody>
          <a:bodyPr/>
          <a:lstStyle/>
          <a:p>
            <a:r>
              <a:rPr lang="en-US" altLang="zh-TW" smtClean="0"/>
              <a:t>VisGraph, HKUST</a:t>
            </a:r>
            <a:endParaRPr lang="en-US"/>
          </a:p>
        </p:txBody>
      </p:sp>
      <p:sp>
        <p:nvSpPr>
          <p:cNvPr id="7" name="Slide Number Placeholder 6"/>
          <p:cNvSpPr>
            <a:spLocks noGrp="1"/>
          </p:cNvSpPr>
          <p:nvPr>
            <p:ph type="sldNum" sz="quarter" idx="12"/>
          </p:nvPr>
        </p:nvSpPr>
        <p:spPr/>
        <p:txBody>
          <a:bodyPr/>
          <a:lstStyle/>
          <a:p>
            <a:fld id="{DDD68D45-58F8-AE48-89F4-112D3A66B05E}" type="slidenum">
              <a:rPr lang="en-US" smtClean="0"/>
              <a:t>‹#›</a:t>
            </a:fld>
            <a:endParaRPr lang="en-US"/>
          </a:p>
        </p:txBody>
      </p:sp>
    </p:spTree>
    <p:extLst>
      <p:ext uri="{BB962C8B-B14F-4D97-AF65-F5344CB8AC3E}">
        <p14:creationId xmlns:p14="http://schemas.microsoft.com/office/powerpoint/2010/main" val="4067200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AF6257-719F-584F-A2DC-5CC9FB219219}" type="datetime1">
              <a:rPr lang="en-HK" smtClean="0"/>
              <a:t>25/2/2020</a:t>
            </a:fld>
            <a:endParaRPr lang="en-US"/>
          </a:p>
        </p:txBody>
      </p:sp>
      <p:sp>
        <p:nvSpPr>
          <p:cNvPr id="6" name="Footer Placeholder 5"/>
          <p:cNvSpPr>
            <a:spLocks noGrp="1"/>
          </p:cNvSpPr>
          <p:nvPr>
            <p:ph type="ftr" sz="quarter" idx="11"/>
          </p:nvPr>
        </p:nvSpPr>
        <p:spPr/>
        <p:txBody>
          <a:bodyPr/>
          <a:lstStyle/>
          <a:p>
            <a:r>
              <a:rPr lang="en-US" altLang="zh-TW" smtClean="0"/>
              <a:t>VisGraph, HKUST</a:t>
            </a:r>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Tree>
    <p:extLst>
      <p:ext uri="{BB962C8B-B14F-4D97-AF65-F5344CB8AC3E}">
        <p14:creationId xmlns:p14="http://schemas.microsoft.com/office/powerpoint/2010/main" val="1915901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43200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B14CB3-9781-3E4D-9425-F970712B176A}" type="datetime1">
              <a:rPr lang="en-HK" smtClean="0"/>
              <a:t>25/2/2020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smtClean="0"/>
              <a:t>VisGraph, HKUST</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F1D00-BD13-4404-86B0-79703945A0A7}" type="slidenum">
              <a:rPr lang="en-US" smtClean="0"/>
              <a:t>‹#›</a:t>
            </a:fld>
            <a:endParaRPr lang="en-US"/>
          </a:p>
        </p:txBody>
      </p:sp>
    </p:spTree>
    <p:extLst>
      <p:ext uri="{BB962C8B-B14F-4D97-AF65-F5344CB8AC3E}">
        <p14:creationId xmlns:p14="http://schemas.microsoft.com/office/powerpoint/2010/main" val="150848171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mc:AlternateContent xmlns:mc="http://schemas.openxmlformats.org/markup-compatibility/2006" xmlns:p14="http://schemas.microsoft.com/office/powerpoint/2010/main">
    <mc:Choice Requires="p14">
      <p:transition p14:dur="0"/>
    </mc:Choice>
    <mc:Fallback xmlns="">
      <p:transition/>
    </mc:Fallback>
  </mc:AlternateContent>
  <p:hf sldNum="0" hdr="0" dt="0"/>
  <p:txStyles>
    <p:titleStyle>
      <a:lvl1pPr algn="l" defTabSz="457200" rtl="0" eaLnBrk="1" latinLnBrk="0" hangingPunct="1">
        <a:spcBef>
          <a:spcPct val="0"/>
        </a:spcBef>
        <a:buNone/>
        <a:defRPr sz="3600" b="0" i="0" kern="1200">
          <a:solidFill>
            <a:srgbClr val="020F3D"/>
          </a:solidFill>
          <a:effectLst/>
          <a:latin typeface="Candara"/>
          <a:ea typeface="Heiti SC Medium"/>
          <a:cs typeface="Candara"/>
        </a:defRPr>
      </a:lvl1pPr>
    </p:titleStyle>
    <p:body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emf"/><Relationship Id="rId2" Type="http://schemas.openxmlformats.org/officeDocument/2006/relationships/slideLayout" Target="../slideLayouts/slideLayout6.xml"/><Relationship Id="rId16" Type="http://schemas.openxmlformats.org/officeDocument/2006/relationships/image" Target="../media/image7.emf"/><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emf"/><Relationship Id="rId4" Type="http://schemas.openxmlformats.org/officeDocument/2006/relationships/image" Target="../media/image1.emf"/><Relationship Id="rId9" Type="http://schemas.openxmlformats.org/officeDocument/2006/relationships/oleObject" Target="../embeddings/oleObject4.bin"/><Relationship Id="rId14" Type="http://schemas.openxmlformats.org/officeDocument/2006/relationships/image" Target="../media/image6.emf"/></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8.bin"/></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computer vision?</a:t>
            </a:r>
            <a:endParaRPr lang="en-US" dirty="0"/>
          </a:p>
        </p:txBody>
      </p:sp>
      <p:sp>
        <p:nvSpPr>
          <p:cNvPr id="3" name="Content Placeholder 2"/>
          <p:cNvSpPr>
            <a:spLocks noGrp="1"/>
          </p:cNvSpPr>
          <p:nvPr>
            <p:ph idx="1"/>
          </p:nvPr>
        </p:nvSpPr>
        <p:spPr/>
        <p:txBody>
          <a:bodyPr>
            <a:normAutofit/>
          </a:bodyPr>
          <a:lstStyle/>
          <a:p>
            <a:r>
              <a:rPr lang="en-US" dirty="0" smtClean="0"/>
              <a:t>The search of the fundamental visual features, and the two fundamentals applications of  reconstruction and recognition</a:t>
            </a:r>
          </a:p>
          <a:p>
            <a:pPr lvl="1"/>
            <a:r>
              <a:rPr lang="en-US" dirty="0" smtClean="0"/>
              <a:t>Features, maps a 2D image into a vector or a point x</a:t>
            </a:r>
          </a:p>
          <a:p>
            <a:pPr lvl="1"/>
            <a:r>
              <a:rPr lang="en-US" dirty="0" smtClean="0"/>
              <a:t>Recognition</a:t>
            </a:r>
          </a:p>
          <a:p>
            <a:pPr lvl="1"/>
            <a:r>
              <a:rPr lang="en-US" dirty="0" smtClean="0"/>
              <a:t>Reconstruction</a:t>
            </a:r>
          </a:p>
          <a:p>
            <a:pPr lvl="1"/>
            <a:endParaRPr lang="en-US" dirty="0"/>
          </a:p>
          <a:p>
            <a:pPr lvl="1"/>
            <a:endParaRPr lang="en-US" dirty="0" smtClean="0"/>
          </a:p>
          <a:p>
            <a:pPr lvl="1"/>
            <a:endParaRPr lang="en-US" dirty="0" smtClean="0"/>
          </a:p>
        </p:txBody>
      </p:sp>
    </p:spTree>
    <p:extLst>
      <p:ext uri="{BB962C8B-B14F-4D97-AF65-F5344CB8AC3E}">
        <p14:creationId xmlns:p14="http://schemas.microsoft.com/office/powerpoint/2010/main" val="2651802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EC98235-062D-441F-A720-7FF68C391868}" type="slidenum">
              <a:rPr lang="fr-FR" altLang="en-US" sz="1400" smtClean="0"/>
              <a:pPr>
                <a:spcBef>
                  <a:spcPct val="0"/>
                </a:spcBef>
                <a:buFontTx/>
                <a:buNone/>
              </a:pPr>
              <a:t>10</a:t>
            </a:fld>
            <a:endParaRPr lang="fr-FR" altLang="en-US" sz="1400" smtClean="0"/>
          </a:p>
        </p:txBody>
      </p:sp>
      <p:sp>
        <p:nvSpPr>
          <p:cNvPr id="40963" name="Rectangle 1026"/>
          <p:cNvSpPr>
            <a:spLocks noGrp="1" noChangeArrowheads="1"/>
          </p:cNvSpPr>
          <p:nvPr>
            <p:ph type="title"/>
          </p:nvPr>
        </p:nvSpPr>
        <p:spPr/>
        <p:txBody>
          <a:bodyPr>
            <a:normAutofit/>
          </a:bodyPr>
          <a:lstStyle/>
          <a:p>
            <a:r>
              <a:rPr lang="en-GB" altLang="en-US" dirty="0" smtClean="0"/>
              <a:t>Applications</a:t>
            </a:r>
            <a:endParaRPr lang="fr-FR" altLang="en-US" dirty="0" smtClean="0"/>
          </a:p>
        </p:txBody>
      </p:sp>
      <p:sp>
        <p:nvSpPr>
          <p:cNvPr id="40964" name="Text Box 1027"/>
          <p:cNvSpPr txBox="1">
            <a:spLocks noChangeArrowheads="1"/>
          </p:cNvSpPr>
          <p:nvPr/>
        </p:nvSpPr>
        <p:spPr bwMode="auto">
          <a:xfrm>
            <a:off x="594804" y="2057400"/>
            <a:ext cx="1082860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GB" altLang="en-US" sz="2400" dirty="0"/>
              <a:t> </a:t>
            </a:r>
            <a:r>
              <a:rPr lang="en-GB" altLang="en-US" sz="2400" dirty="0" smtClean="0"/>
              <a:t>solving equations A x = b, decomposition, SVD</a:t>
            </a:r>
          </a:p>
          <a:p>
            <a:pPr>
              <a:spcBef>
                <a:spcPct val="0"/>
              </a:spcBef>
            </a:pPr>
            <a:r>
              <a:rPr lang="en-GB" altLang="en-US" sz="2400" dirty="0"/>
              <a:t> </a:t>
            </a:r>
            <a:r>
              <a:rPr lang="en-GB" altLang="en-US" sz="2400" dirty="0" smtClean="0"/>
              <a:t>less, constraints, sparse solutions</a:t>
            </a:r>
            <a:endParaRPr lang="en-GB" altLang="en-US" sz="2000" dirty="0" smtClean="0"/>
          </a:p>
          <a:p>
            <a:pPr>
              <a:spcBef>
                <a:spcPct val="0"/>
              </a:spcBef>
            </a:pPr>
            <a:r>
              <a:rPr lang="en-GB" altLang="en-US" sz="2400" dirty="0" smtClean="0"/>
              <a:t> more, least </a:t>
            </a:r>
            <a:r>
              <a:rPr lang="en-GB" altLang="en-US" sz="2400" dirty="0"/>
              <a:t>squares solution, ||</a:t>
            </a:r>
            <a:r>
              <a:rPr lang="en-GB" altLang="en-US" sz="2400" dirty="0" err="1"/>
              <a:t>Ax</a:t>
            </a:r>
            <a:r>
              <a:rPr lang="en-GB" altLang="en-US" sz="2400" dirty="0"/>
              <a:t> – b||^2  is </a:t>
            </a:r>
            <a:r>
              <a:rPr lang="en-GB" altLang="en-US" sz="2400" dirty="0" err="1"/>
              <a:t>eigendecomposition</a:t>
            </a:r>
            <a:r>
              <a:rPr lang="en-GB" altLang="en-US" sz="2400" dirty="0"/>
              <a:t> or </a:t>
            </a:r>
            <a:r>
              <a:rPr lang="en-GB" altLang="en-US" sz="2400" dirty="0" smtClean="0"/>
              <a:t>SVD</a:t>
            </a:r>
          </a:p>
          <a:p>
            <a:pPr>
              <a:spcBef>
                <a:spcPct val="0"/>
              </a:spcBef>
            </a:pPr>
            <a:r>
              <a:rPr lang="en-GB" altLang="en-US" sz="2400" dirty="0" smtClean="0"/>
              <a:t> solving linear equation, also iteratively nonlinear one f(x), or optimization ||f(x)-g||^2</a:t>
            </a:r>
          </a:p>
          <a:p>
            <a:pPr>
              <a:spcBef>
                <a:spcPct val="0"/>
              </a:spcBef>
            </a:pPr>
            <a:r>
              <a:rPr lang="en-GB" altLang="en-US" sz="2400" dirty="0" smtClean="0"/>
              <a:t> PCA is SVD</a:t>
            </a:r>
          </a:p>
          <a:p>
            <a:pPr>
              <a:spcBef>
                <a:spcPct val="0"/>
              </a:spcBef>
              <a:buNone/>
            </a:pPr>
            <a:endParaRPr lang="en-GB" altLang="en-US" sz="2400" dirty="0" smtClean="0"/>
          </a:p>
        </p:txBody>
      </p:sp>
    </p:spTree>
    <p:extLst>
      <p:ext uri="{BB962C8B-B14F-4D97-AF65-F5344CB8AC3E}">
        <p14:creationId xmlns:p14="http://schemas.microsoft.com/office/powerpoint/2010/main" val="1364845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vs regression</a:t>
            </a:r>
            <a:endParaRPr lang="en-US" dirty="0"/>
          </a:p>
        </p:txBody>
      </p:sp>
      <p:sp>
        <p:nvSpPr>
          <p:cNvPr id="3" name="Content Placeholder 2"/>
          <p:cNvSpPr>
            <a:spLocks noGrp="1"/>
          </p:cNvSpPr>
          <p:nvPr>
            <p:ph idx="1"/>
          </p:nvPr>
        </p:nvSpPr>
        <p:spPr/>
        <p:txBody>
          <a:bodyPr>
            <a:normAutofit lnSpcReduction="10000"/>
          </a:bodyPr>
          <a:lstStyle/>
          <a:p>
            <a:r>
              <a:rPr lang="en-US" dirty="0" smtClean="0"/>
              <a:t>Regression predicts a value from a continuous set, a real number/continuous, </a:t>
            </a:r>
          </a:p>
          <a:p>
            <a:pPr lvl="1"/>
            <a:r>
              <a:rPr lang="en-US" dirty="0" smtClean="0"/>
              <a:t>Given a set of data, find the relationship (often, the continuous mathematical functions) that represent the  set of data</a:t>
            </a:r>
          </a:p>
          <a:p>
            <a:pPr lvl="1"/>
            <a:r>
              <a:rPr lang="en-US" dirty="0" smtClean="0"/>
              <a:t>To predict the output value using training data</a:t>
            </a:r>
          </a:p>
          <a:p>
            <a:r>
              <a:rPr lang="en-US" dirty="0" smtClean="0"/>
              <a:t>Whereas classification predicts the ‘belonging’ to the class, a discrete/</a:t>
            </a:r>
            <a:r>
              <a:rPr lang="en-US" dirty="0" err="1" smtClean="0"/>
              <a:t>categorial</a:t>
            </a:r>
            <a:r>
              <a:rPr lang="en-US" dirty="0" smtClean="0"/>
              <a:t> variable</a:t>
            </a:r>
          </a:p>
          <a:p>
            <a:pPr lvl="1"/>
            <a:r>
              <a:rPr lang="en-US" dirty="0" smtClean="0"/>
              <a:t>Given a set of data and classes, identify the class that the data belongs to</a:t>
            </a:r>
          </a:p>
          <a:p>
            <a:pPr lvl="1"/>
            <a:r>
              <a:rPr lang="en-US" dirty="0" smtClean="0"/>
              <a:t>To group the output into a class</a:t>
            </a:r>
          </a:p>
        </p:txBody>
      </p:sp>
    </p:spTree>
    <p:extLst>
      <p:ext uri="{BB962C8B-B14F-4D97-AF65-F5344CB8AC3E}">
        <p14:creationId xmlns:p14="http://schemas.microsoft.com/office/powerpoint/2010/main" val="597003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Autoencoder</a:t>
            </a:r>
            <a:r>
              <a:rPr lang="en-US" dirty="0" smtClean="0"/>
              <a:t> and decoder</a:t>
            </a:r>
            <a:endParaRPr lang="en-US" dirty="0"/>
          </a:p>
        </p:txBody>
      </p:sp>
      <p:sp>
        <p:nvSpPr>
          <p:cNvPr id="3" name="Content Placeholder 2"/>
          <p:cNvSpPr>
            <a:spLocks noGrp="1"/>
          </p:cNvSpPr>
          <p:nvPr>
            <p:ph idx="1"/>
          </p:nvPr>
        </p:nvSpPr>
        <p:spPr/>
        <p:txBody>
          <a:bodyPr>
            <a:normAutofit/>
          </a:bodyPr>
          <a:lstStyle/>
          <a:p>
            <a:r>
              <a:rPr lang="en-US" dirty="0" smtClean="0"/>
              <a:t>Compression, and reconstruction</a:t>
            </a:r>
          </a:p>
          <a:p>
            <a:r>
              <a:rPr lang="en-US" dirty="0" smtClean="0"/>
              <a:t>Convolutional </a:t>
            </a:r>
            <a:r>
              <a:rPr lang="en-US" dirty="0" err="1" smtClean="0"/>
              <a:t>autoencoder</a:t>
            </a:r>
            <a:r>
              <a:rPr lang="en-US" dirty="0" smtClean="0"/>
              <a:t>, trained to reconstruct its input</a:t>
            </a:r>
          </a:p>
          <a:p>
            <a:pPr lvl="1"/>
            <a:r>
              <a:rPr lang="en-US" dirty="0" smtClean="0"/>
              <a:t>Wide and thin (RGB) to narrow and thick</a:t>
            </a:r>
          </a:p>
          <a:p>
            <a:r>
              <a:rPr lang="en-US" dirty="0" smtClean="0"/>
              <a:t>….</a:t>
            </a:r>
          </a:p>
        </p:txBody>
      </p:sp>
    </p:spTree>
    <p:extLst>
      <p:ext uri="{BB962C8B-B14F-4D97-AF65-F5344CB8AC3E}">
        <p14:creationId xmlns:p14="http://schemas.microsoft.com/office/powerpoint/2010/main" val="25477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Convolution and deconvolution</a:t>
            </a:r>
            <a:endParaRPr lang="en-US" dirty="0"/>
          </a:p>
        </p:txBody>
      </p:sp>
      <p:sp>
        <p:nvSpPr>
          <p:cNvPr id="3" name="Content Placeholder 2"/>
          <p:cNvSpPr>
            <a:spLocks noGrp="1"/>
          </p:cNvSpPr>
          <p:nvPr>
            <p:ph idx="1"/>
          </p:nvPr>
        </p:nvSpPr>
        <p:spPr/>
        <p:txBody>
          <a:bodyPr>
            <a:normAutofit/>
          </a:bodyPr>
          <a:lstStyle/>
          <a:p>
            <a:r>
              <a:rPr lang="en-US" dirty="0" smtClean="0"/>
              <a:t>The convolution is not </a:t>
            </a:r>
            <a:r>
              <a:rPr lang="en-US" dirty="0" err="1" smtClean="0"/>
              <a:t>inversible</a:t>
            </a:r>
            <a:r>
              <a:rPr lang="en-US" dirty="0" smtClean="0"/>
              <a:t>, so there is no strict definition, or the closed-form of the so-called ‘deconvolution’</a:t>
            </a:r>
          </a:p>
          <a:p>
            <a:r>
              <a:rPr lang="en-US" dirty="0" smtClean="0"/>
              <a:t> In iterative procedure, a kind of the convolution transpose is applied, so to call it ‘ deconvolution’ </a:t>
            </a:r>
          </a:p>
          <a:p>
            <a:r>
              <a:rPr lang="en-US" dirty="0" smtClean="0"/>
              <a:t>The ‘deconvolution’ filters are </a:t>
            </a:r>
            <a:r>
              <a:rPr lang="en-US" smtClean="0"/>
              <a:t>reconstruction bases</a:t>
            </a:r>
            <a:endParaRPr lang="en-US" dirty="0" smtClean="0"/>
          </a:p>
        </p:txBody>
      </p:sp>
    </p:spTree>
    <p:extLst>
      <p:ext uri="{BB962C8B-B14F-4D97-AF65-F5344CB8AC3E}">
        <p14:creationId xmlns:p14="http://schemas.microsoft.com/office/powerpoint/2010/main" val="320296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CNN as a natural features and descriptors</a:t>
            </a:r>
            <a:endParaRPr lang="en-US" dirty="0"/>
          </a:p>
        </p:txBody>
      </p:sp>
      <p:sp>
        <p:nvSpPr>
          <p:cNvPr id="3" name="Content Placeholder 2"/>
          <p:cNvSpPr>
            <a:spLocks noGrp="1"/>
          </p:cNvSpPr>
          <p:nvPr>
            <p:ph idx="1"/>
          </p:nvPr>
        </p:nvSpPr>
        <p:spPr/>
        <p:txBody>
          <a:bodyPr>
            <a:normAutofit/>
          </a:bodyPr>
          <a:lstStyle/>
          <a:p>
            <a:r>
              <a:rPr lang="en-US" dirty="0" smtClean="0"/>
              <a:t>Each point is an interest point or feature point with high-dimensional descriptors</a:t>
            </a:r>
          </a:p>
          <a:p>
            <a:r>
              <a:rPr lang="en-US" dirty="0" smtClean="0"/>
              <a:t>Some of them are naturally ‘unimportant’, and weighted down by the nets</a:t>
            </a:r>
          </a:p>
          <a:p>
            <a:r>
              <a:rPr lang="en-US" dirty="0" smtClean="0"/>
              <a:t>The spatial information is kept through the nets</a:t>
            </a:r>
          </a:p>
          <a:p>
            <a:r>
              <a:rPr lang="en-US" dirty="0" smtClean="0"/>
              <a:t>The hierarchical description is natural from local to global for each point, each pixel, and each feature point</a:t>
            </a:r>
          </a:p>
        </p:txBody>
      </p:sp>
    </p:spTree>
    <p:extLst>
      <p:ext uri="{BB962C8B-B14F-4D97-AF65-F5344CB8AC3E}">
        <p14:creationId xmlns:p14="http://schemas.microsoft.com/office/powerpoint/2010/main" val="3718187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Traditional stereo vs deep stereo regression</a:t>
            </a:r>
            <a:endParaRPr lang="en-US" dirty="0"/>
          </a:p>
        </p:txBody>
      </p:sp>
      <p:sp>
        <p:nvSpPr>
          <p:cNvPr id="3" name="Content Placeholder 2"/>
          <p:cNvSpPr>
            <a:spLocks noGrp="1"/>
          </p:cNvSpPr>
          <p:nvPr>
            <p:ph idx="1"/>
          </p:nvPr>
        </p:nvSpPr>
        <p:spPr/>
        <p:txBody>
          <a:bodyPr>
            <a:normAutofit/>
          </a:bodyPr>
          <a:lstStyle/>
          <a:p>
            <a:endParaRPr lang="en-US" dirty="0" smtClean="0"/>
          </a:p>
        </p:txBody>
      </p:sp>
    </p:spTree>
    <p:extLst>
      <p:ext uri="{BB962C8B-B14F-4D97-AF65-F5344CB8AC3E}">
        <p14:creationId xmlns:p14="http://schemas.microsoft.com/office/powerpoint/2010/main" val="4079475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CNN regression nets: deep regression stereo</a:t>
            </a:r>
            <a:endParaRPr lang="en-US" dirty="0"/>
          </a:p>
        </p:txBody>
      </p:sp>
      <p:sp>
        <p:nvSpPr>
          <p:cNvPr id="3" name="Content Placeholder 2"/>
          <p:cNvSpPr>
            <a:spLocks noGrp="1"/>
          </p:cNvSpPr>
          <p:nvPr>
            <p:ph idx="1"/>
          </p:nvPr>
        </p:nvSpPr>
        <p:spPr/>
        <p:txBody>
          <a:bodyPr>
            <a:normAutofit/>
          </a:bodyPr>
          <a:lstStyle/>
          <a:p>
            <a:r>
              <a:rPr lang="en-US" dirty="0" smtClean="0"/>
              <a:t>Regularize the cost volume.</a:t>
            </a:r>
          </a:p>
        </p:txBody>
      </p:sp>
      <p:sp>
        <p:nvSpPr>
          <p:cNvPr id="4" name="Footer Placeholder 3"/>
          <p:cNvSpPr>
            <a:spLocks noGrp="1"/>
          </p:cNvSpPr>
          <p:nvPr>
            <p:ph type="ftr" sz="quarter" idx="11"/>
          </p:nvPr>
        </p:nvSpPr>
        <p:spPr/>
        <p:txBody>
          <a:bodyPr/>
          <a:lstStyle/>
          <a:p>
            <a:r>
              <a:rPr lang="en-US" altLang="zh-TW" smtClean="0"/>
              <a:t>VisGraph, HKUST</a:t>
            </a:r>
            <a:endParaRPr lang="en-US"/>
          </a:p>
        </p:txBody>
      </p:sp>
    </p:spTree>
    <p:extLst>
      <p:ext uri="{BB962C8B-B14F-4D97-AF65-F5344CB8AC3E}">
        <p14:creationId xmlns:p14="http://schemas.microsoft.com/office/powerpoint/2010/main" val="133845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stereo</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Input image H * W * C </a:t>
            </a:r>
          </a:p>
          <a:p>
            <a:endParaRPr lang="en-US" dirty="0" smtClean="0"/>
          </a:p>
          <a:p>
            <a:r>
              <a:rPr lang="en-US" dirty="0" smtClean="0"/>
              <a:t>(The matching) cost volume in disparities D, or in depths</a:t>
            </a:r>
          </a:p>
          <a:p>
            <a:r>
              <a:rPr lang="en-US" dirty="0" smtClean="0"/>
              <a:t>D * H * W</a:t>
            </a:r>
          </a:p>
          <a:p>
            <a:r>
              <a:rPr lang="en-US" dirty="0"/>
              <a:t>The value </a:t>
            </a:r>
            <a:r>
              <a:rPr lang="en-US" dirty="0" err="1"/>
              <a:t>d_i</a:t>
            </a:r>
            <a:r>
              <a:rPr lang="en-US" dirty="0"/>
              <a:t>  for each D is the matching cost, or the correlation score, </a:t>
            </a:r>
            <a:r>
              <a:rPr lang="en-US" dirty="0" smtClean="0"/>
              <a:t>or the accumulated in the scale space, for </a:t>
            </a:r>
            <a:r>
              <a:rPr lang="en-US" dirty="0"/>
              <a:t>the disparity </a:t>
            </a:r>
            <a:r>
              <a:rPr lang="en-US" dirty="0" err="1"/>
              <a:t>i</a:t>
            </a:r>
            <a:r>
              <a:rPr lang="en-US" dirty="0"/>
              <a:t>, or the depth </a:t>
            </a:r>
            <a:r>
              <a:rPr lang="en-US" dirty="0" err="1"/>
              <a:t>i</a:t>
            </a:r>
            <a:r>
              <a:rPr lang="en-US" dirty="0" smtClean="0"/>
              <a:t>.</a:t>
            </a:r>
          </a:p>
          <a:p>
            <a:r>
              <a:rPr lang="en-US" dirty="0" smtClean="0"/>
              <a:t>Disparities are a function of H and W,  d = c(</a:t>
            </a:r>
            <a:r>
              <a:rPr lang="en-US" dirty="0" err="1" smtClean="0"/>
              <a:t>x,y;x+d,y+d</a:t>
            </a:r>
            <a:r>
              <a:rPr lang="en-US" dirty="0" smtClean="0"/>
              <a:t>)</a:t>
            </a:r>
          </a:p>
          <a:p>
            <a:endParaRPr lang="en-US" dirty="0" smtClean="0"/>
          </a:p>
          <a:p>
            <a:r>
              <a:rPr lang="en-US" dirty="0" err="1"/>
              <a:t>A</a:t>
            </a:r>
            <a:r>
              <a:rPr lang="en-US" dirty="0" err="1" smtClean="0"/>
              <a:t>rgmin</a:t>
            </a:r>
            <a:r>
              <a:rPr lang="en-US" dirty="0" smtClean="0"/>
              <a:t> D</a:t>
            </a:r>
          </a:p>
          <a:p>
            <a:r>
              <a:rPr lang="en-US" dirty="0" smtClean="0"/>
              <a:t>H * W</a:t>
            </a:r>
          </a:p>
        </p:txBody>
      </p:sp>
    </p:spTree>
    <p:extLst>
      <p:ext uri="{BB962C8B-B14F-4D97-AF65-F5344CB8AC3E}">
        <p14:creationId xmlns:p14="http://schemas.microsoft.com/office/powerpoint/2010/main" val="2879844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End-to-end deep stereo regression</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Input image H * W * C </a:t>
            </a:r>
          </a:p>
          <a:p>
            <a:r>
              <a:rPr lang="en-US" dirty="0" smtClean="0"/>
              <a:t>18 CNN</a:t>
            </a:r>
          </a:p>
          <a:p>
            <a:r>
              <a:rPr lang="en-US" dirty="0" smtClean="0"/>
              <a:t>H * W * F </a:t>
            </a:r>
          </a:p>
          <a:p>
            <a:endParaRPr lang="en-US" dirty="0" smtClean="0"/>
          </a:p>
          <a:p>
            <a:r>
              <a:rPr lang="en-US" dirty="0" smtClean="0"/>
              <a:t>(F, features, are descriptor vectors for each pixel, we may just correlate </a:t>
            </a:r>
            <a:r>
              <a:rPr lang="en-US" dirty="0"/>
              <a:t>or dot-product two descriptor vectors f1 and </a:t>
            </a:r>
            <a:r>
              <a:rPr lang="en-US" dirty="0" smtClean="0"/>
              <a:t>f2</a:t>
            </a:r>
            <a:r>
              <a:rPr lang="en-US" dirty="0"/>
              <a:t> </a:t>
            </a:r>
            <a:r>
              <a:rPr lang="en-US" dirty="0" smtClean="0"/>
              <a:t>to produce a score in D*H*W. But F could be further redefined in successive convolution layers.)</a:t>
            </a:r>
          </a:p>
          <a:p>
            <a:endParaRPr lang="en-US" dirty="0" smtClean="0"/>
          </a:p>
          <a:p>
            <a:r>
              <a:rPr lang="en-US" dirty="0" smtClean="0"/>
              <a:t>Cost volume, for each disparity level</a:t>
            </a:r>
          </a:p>
          <a:p>
            <a:r>
              <a:rPr lang="en-US" dirty="0" smtClean="0"/>
              <a:t>D * H * W * 2F </a:t>
            </a:r>
          </a:p>
          <a:p>
            <a:r>
              <a:rPr lang="en-US" dirty="0" smtClean="0"/>
              <a:t>4D volume, viewed as a descriptor vector 2F for each voxel D*H*W</a:t>
            </a:r>
          </a:p>
          <a:p>
            <a:r>
              <a:rPr lang="en-US" dirty="0" smtClean="0"/>
              <a:t>3D convolution on H, W, and D</a:t>
            </a:r>
          </a:p>
          <a:p>
            <a:r>
              <a:rPr lang="en-US" dirty="0"/>
              <a:t>19-37 3D </a:t>
            </a:r>
            <a:r>
              <a:rPr lang="en-US" dirty="0" smtClean="0"/>
              <a:t>CNN</a:t>
            </a:r>
          </a:p>
          <a:p>
            <a:endParaRPr lang="en-US" dirty="0"/>
          </a:p>
          <a:p>
            <a:r>
              <a:rPr lang="en-US" dirty="0" smtClean="0"/>
              <a:t>The last one (deconvolution) turns F into a scalar as a score</a:t>
            </a:r>
          </a:p>
          <a:p>
            <a:r>
              <a:rPr lang="en-US" dirty="0" smtClean="0"/>
              <a:t>D * H  * W </a:t>
            </a:r>
          </a:p>
          <a:p>
            <a:endParaRPr lang="en-US" dirty="0" smtClean="0"/>
          </a:p>
          <a:p>
            <a:r>
              <a:rPr lang="en-US" dirty="0" smtClean="0"/>
              <a:t>Soft </a:t>
            </a:r>
            <a:r>
              <a:rPr lang="en-US" dirty="0" err="1"/>
              <a:t>a</a:t>
            </a:r>
            <a:r>
              <a:rPr lang="en-US" dirty="0" err="1" smtClean="0"/>
              <a:t>rgmin</a:t>
            </a:r>
            <a:r>
              <a:rPr lang="en-US" dirty="0" smtClean="0"/>
              <a:t> D</a:t>
            </a:r>
          </a:p>
          <a:p>
            <a:r>
              <a:rPr lang="en-US" dirty="0" smtClean="0"/>
              <a:t>H * W</a:t>
            </a:r>
          </a:p>
        </p:txBody>
      </p:sp>
    </p:spTree>
    <p:extLst>
      <p:ext uri="{BB962C8B-B14F-4D97-AF65-F5344CB8AC3E}">
        <p14:creationId xmlns:p14="http://schemas.microsoft.com/office/powerpoint/2010/main" val="4038214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427499"/>
            <a:ext cx="8229600" cy="1219200"/>
          </a:xfrm>
        </p:spPr>
        <p:txBody>
          <a:bodyPr>
            <a:normAutofit/>
          </a:bodyPr>
          <a:lstStyle/>
          <a:p>
            <a:pPr eaLnBrk="1" hangingPunct="1">
              <a:defRPr/>
            </a:pPr>
            <a:r>
              <a:rPr lang="en-US" b="1" dirty="0" smtClean="0">
                <a:ea typeface="SimHei" pitchFamily="2" charset="-122"/>
                <a:cs typeface="+mn-cs"/>
              </a:rPr>
              <a:t>Bayesian decision </a:t>
            </a:r>
            <a:endParaRPr lang="en-US" b="1" kern="1200" dirty="0" smtClean="0">
              <a:ea typeface="SimHei" pitchFamily="2" charset="-122"/>
              <a:cs typeface="+mn-cs"/>
            </a:endParaRPr>
          </a:p>
        </p:txBody>
      </p:sp>
      <mc:AlternateContent xmlns:mc="http://schemas.openxmlformats.org/markup-compatibility/2006" xmlns:a14="http://schemas.microsoft.com/office/drawing/2010/main">
        <mc:Choice Requires="a14">
          <p:sp>
            <p:nvSpPr>
              <p:cNvPr id="20483" name="Rectangle 3"/>
              <p:cNvSpPr>
                <a:spLocks noChangeArrowheads="1"/>
              </p:cNvSpPr>
              <p:nvPr/>
            </p:nvSpPr>
            <p:spPr bwMode="auto">
              <a:xfrm>
                <a:off x="158766" y="1475597"/>
                <a:ext cx="8905875" cy="5943600"/>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lstStyle/>
              <a:p>
                <a:pPr lvl="2">
                  <a:spcBef>
                    <a:spcPct val="20000"/>
                  </a:spcBef>
                  <a:buClr>
                    <a:schemeClr val="folHlink"/>
                  </a:buClr>
                  <a:buSzPct val="90000"/>
                  <a:defRPr/>
                </a:pP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14:m>
                  <m:oMath xmlns:m="http://schemas.openxmlformats.org/officeDocument/2006/math">
                    <m:sSub>
                      <m:sSubPr>
                        <m:ctrlPr>
                          <a:rPr lang="en-US" sz="2000" b="1" i="1" smtClean="0">
                            <a:latin typeface="Cambria Math" panose="02040503050406030204" pitchFamily="18" charset="0"/>
                            <a:ea typeface="PMingLiU" charset="0"/>
                            <a:sym typeface="Wingdings"/>
                          </a:rPr>
                        </m:ctrlPr>
                      </m:sSubPr>
                      <m:e>
                        <m:r>
                          <a:rPr lang="en-US" sz="2000" b="1" i="1" smtClean="0">
                            <a:latin typeface="Cambria Math" panose="02040503050406030204" pitchFamily="18" charset="0"/>
                            <a:ea typeface="PMingLiU" charset="0"/>
                            <a:sym typeface="Wingdings"/>
                          </a:rPr>
                          <m:t>𝑷</m:t>
                        </m:r>
                        <m:r>
                          <a:rPr lang="en-US" sz="2000" b="1" i="1" smtClean="0">
                            <a:latin typeface="Cambria Math" panose="02040503050406030204" pitchFamily="18" charset="0"/>
                            <a:ea typeface="PMingLiU" charset="0"/>
                            <a:sym typeface="Wingdings"/>
                          </a:rPr>
                          <m:t>(</m:t>
                        </m:r>
                        <m:r>
                          <a:rPr lang="en-US" sz="2000" b="1" i="1" smtClean="0">
                            <a:latin typeface="Cambria Math" panose="02040503050406030204" pitchFamily="18" charset="0"/>
                            <a:ea typeface="PMingLiU" charset="0"/>
                            <a:sym typeface="Wingdings"/>
                          </a:rPr>
                          <m:t>𝝎</m:t>
                        </m:r>
                      </m:e>
                      <m:sub>
                        <m:r>
                          <a:rPr lang="en-US" sz="2000" b="1" i="1" smtClean="0">
                            <a:latin typeface="Cambria Math" panose="02040503050406030204" pitchFamily="18" charset="0"/>
                            <a:ea typeface="PMingLiU" charset="0"/>
                            <a:sym typeface="Wingdings"/>
                          </a:rPr>
                          <m:t>𝒋</m:t>
                        </m:r>
                      </m:sub>
                    </m:sSub>
                    <m:r>
                      <a:rPr lang="en-US" sz="2000" b="1" i="1" smtClean="0">
                        <a:latin typeface="Cambria Math" panose="02040503050406030204" pitchFamily="18" charset="0"/>
                        <a:ea typeface="PMingLiU" charset="0"/>
                        <a:sym typeface="Wingdings"/>
                      </a:rPr>
                      <m:t> </m:t>
                    </m:r>
                    <m:d>
                      <m:dPr>
                        <m:begChr m:val="|"/>
                        <m:ctrlPr>
                          <a:rPr lang="en-US" sz="2000" b="1" i="1" smtClean="0">
                            <a:latin typeface="Cambria Math" panose="02040503050406030204" pitchFamily="18" charset="0"/>
                            <a:ea typeface="PMingLiU" charset="0"/>
                            <a:sym typeface="Wingdings"/>
                          </a:rPr>
                        </m:ctrlPr>
                      </m:dPr>
                      <m:e>
                        <m:r>
                          <a:rPr lang="en-US" sz="2000" b="1" i="1" smtClean="0">
                            <a:latin typeface="Cambria Math" panose="02040503050406030204" pitchFamily="18" charset="0"/>
                            <a:ea typeface="PMingLiU" charset="0"/>
                            <a:sym typeface="Wingdings"/>
                          </a:rPr>
                          <m:t> </m:t>
                        </m:r>
                        <m:r>
                          <a:rPr lang="en-US" sz="2000" b="1" i="1" smtClean="0">
                            <a:latin typeface="Cambria Math" panose="02040503050406030204" pitchFamily="18" charset="0"/>
                            <a:ea typeface="PMingLiU" charset="0"/>
                            <a:sym typeface="Wingdings"/>
                          </a:rPr>
                          <m:t>𝒙</m:t>
                        </m:r>
                        <m:r>
                          <a:rPr lang="en-US" sz="2000" b="1" i="1" smtClean="0">
                            <a:latin typeface="Cambria Math" panose="02040503050406030204" pitchFamily="18" charset="0"/>
                            <a:ea typeface="PMingLiU" charset="0"/>
                            <a:sym typeface="Wingdings"/>
                          </a:rPr>
                          <m:t> </m:t>
                        </m:r>
                      </m:e>
                    </m:d>
                    <m:r>
                      <a:rPr lang="en-US" sz="2000" b="1" i="1" smtClean="0">
                        <a:latin typeface="Cambria Math" panose="02040503050406030204" pitchFamily="18" charset="0"/>
                        <a:ea typeface="PMingLiU" charset="0"/>
                        <a:sym typeface="Wingdings"/>
                      </a:rPr>
                      <m:t>= </m:t>
                    </m:r>
                    <m:sSub>
                      <m:sSubPr>
                        <m:ctrlPr>
                          <a:rPr lang="en-US" sz="2000" b="1" i="1">
                            <a:latin typeface="Cambria Math" panose="02040503050406030204" pitchFamily="18" charset="0"/>
                            <a:ea typeface="PMingLiU" charset="0"/>
                            <a:sym typeface="Wingdings"/>
                          </a:rPr>
                        </m:ctrlPr>
                      </m:sSubPr>
                      <m:e>
                        <m:r>
                          <a:rPr lang="en-US" sz="2000" b="1" i="1">
                            <a:latin typeface="Cambria Math" panose="02040503050406030204" pitchFamily="18" charset="0"/>
                            <a:ea typeface="PMingLiU" charset="0"/>
                            <a:sym typeface="Wingdings"/>
                          </a:rPr>
                          <m:t>𝑷</m:t>
                        </m:r>
                        <m:d>
                          <m:dPr>
                            <m:endChr m:val="|"/>
                            <m:ctrlPr>
                              <a:rPr lang="en-US" sz="2000" b="1" i="1">
                                <a:latin typeface="Cambria Math" panose="02040503050406030204" pitchFamily="18" charset="0"/>
                                <a:ea typeface="PMingLiU" charset="0"/>
                                <a:sym typeface="Wingdings"/>
                              </a:rPr>
                            </m:ctrlPr>
                          </m:dPr>
                          <m:e>
                            <m:r>
                              <a:rPr lang="en-US" sz="2000" b="1" i="1" smtClean="0">
                                <a:latin typeface="Cambria Math" panose="02040503050406030204" pitchFamily="18" charset="0"/>
                                <a:ea typeface="PMingLiU" charset="0"/>
                                <a:sym typeface="Wingdings"/>
                              </a:rPr>
                              <m:t>𝒙</m:t>
                            </m:r>
                            <m:r>
                              <a:rPr lang="en-US" sz="2000" b="1" i="1" smtClean="0">
                                <a:latin typeface="Cambria Math" panose="02040503050406030204" pitchFamily="18" charset="0"/>
                                <a:ea typeface="PMingLiU" charset="0"/>
                                <a:sym typeface="Wingdings"/>
                              </a:rPr>
                              <m:t> </m:t>
                            </m:r>
                          </m:e>
                        </m:d>
                        <m:r>
                          <a:rPr lang="en-US" sz="2000" b="1" i="1" smtClean="0">
                            <a:latin typeface="Cambria Math" panose="02040503050406030204" pitchFamily="18" charset="0"/>
                            <a:ea typeface="PMingLiU" charset="0"/>
                            <a:sym typeface="Wingdings"/>
                          </a:rPr>
                          <m:t> </m:t>
                        </m:r>
                        <m:r>
                          <a:rPr lang="en-US" sz="2000" b="1" i="1">
                            <a:latin typeface="Cambria Math" panose="02040503050406030204" pitchFamily="18" charset="0"/>
                            <a:ea typeface="PMingLiU" charset="0"/>
                            <a:sym typeface="Wingdings"/>
                          </a:rPr>
                          <m:t>𝝎</m:t>
                        </m:r>
                      </m:e>
                      <m:sub>
                        <m:r>
                          <a:rPr lang="en-US" sz="2000" b="1" i="1">
                            <a:latin typeface="Cambria Math" panose="02040503050406030204" pitchFamily="18" charset="0"/>
                            <a:ea typeface="PMingLiU" charset="0"/>
                            <a:sym typeface="Wingdings"/>
                          </a:rPr>
                          <m:t>𝒋</m:t>
                        </m:r>
                      </m:sub>
                    </m:sSub>
                    <m:r>
                      <a:rPr lang="en-US" sz="2000" b="1" i="1">
                        <a:latin typeface="Cambria Math" panose="02040503050406030204" pitchFamily="18" charset="0"/>
                        <a:ea typeface="PMingLiU" charset="0"/>
                        <a:sym typeface="Wingdings"/>
                      </a:rPr>
                      <m:t> </m:t>
                    </m:r>
                    <m:r>
                      <a:rPr lang="en-US" sz="2000" b="1" i="1" smtClean="0">
                        <a:latin typeface="Cambria Math" panose="02040503050406030204" pitchFamily="18" charset="0"/>
                        <a:ea typeface="PMingLiU" charset="0"/>
                        <a:sym typeface="Wingdings"/>
                      </a:rPr>
                      <m:t>)</m:t>
                    </m:r>
                    <m:sSub>
                      <m:sSubPr>
                        <m:ctrlPr>
                          <a:rPr lang="en-US" sz="2000" b="1" i="1">
                            <a:latin typeface="Cambria Math" panose="02040503050406030204" pitchFamily="18" charset="0"/>
                            <a:ea typeface="PMingLiU" charset="0"/>
                            <a:sym typeface="Wingdings"/>
                          </a:rPr>
                        </m:ctrlPr>
                      </m:sSubPr>
                      <m:e>
                        <m:r>
                          <a:rPr lang="en-US" sz="2000" b="1" i="1" smtClean="0">
                            <a:latin typeface="Cambria Math" panose="02040503050406030204" pitchFamily="18" charset="0"/>
                            <a:ea typeface="PMingLiU" charset="0"/>
                            <a:sym typeface="Wingdings"/>
                          </a:rPr>
                          <m:t> </m:t>
                        </m:r>
                        <m:r>
                          <a:rPr lang="en-US" sz="2000" b="1" i="1">
                            <a:latin typeface="Cambria Math" panose="02040503050406030204" pitchFamily="18" charset="0"/>
                            <a:ea typeface="PMingLiU" charset="0"/>
                            <a:sym typeface="Wingdings"/>
                          </a:rPr>
                          <m:t>𝑷</m:t>
                        </m:r>
                        <m:r>
                          <a:rPr lang="en-US" sz="2000" b="1" i="1">
                            <a:latin typeface="Cambria Math" panose="02040503050406030204" pitchFamily="18" charset="0"/>
                            <a:ea typeface="PMingLiU" charset="0"/>
                            <a:sym typeface="Wingdings"/>
                          </a:rPr>
                          <m:t>(</m:t>
                        </m:r>
                        <m:r>
                          <a:rPr lang="en-US" sz="2000" b="1" i="1">
                            <a:latin typeface="Cambria Math" panose="02040503050406030204" pitchFamily="18" charset="0"/>
                            <a:ea typeface="PMingLiU" charset="0"/>
                            <a:sym typeface="Wingdings"/>
                          </a:rPr>
                          <m:t>𝝎</m:t>
                        </m:r>
                      </m:e>
                      <m:sub>
                        <m:r>
                          <a:rPr lang="en-US" sz="2000" b="1" i="1">
                            <a:latin typeface="Cambria Math" panose="02040503050406030204" pitchFamily="18" charset="0"/>
                            <a:ea typeface="PMingLiU" charset="0"/>
                            <a:sym typeface="Wingdings"/>
                          </a:rPr>
                          <m:t>𝒋</m:t>
                        </m:r>
                      </m:sub>
                    </m:sSub>
                    <m:r>
                      <a:rPr lang="en-US" sz="2000" b="1" i="1">
                        <a:latin typeface="Cambria Math" panose="02040503050406030204" pitchFamily="18" charset="0"/>
                        <a:ea typeface="PMingLiU" charset="0"/>
                        <a:sym typeface="Wingdings"/>
                      </a:rPr>
                      <m:t> </m:t>
                    </m:r>
                    <m:r>
                      <a:rPr lang="en-US" sz="2000" b="1" i="1" smtClean="0">
                        <a:latin typeface="Cambria Math" panose="02040503050406030204" pitchFamily="18" charset="0"/>
                        <a:ea typeface="PMingLiU" charset="0"/>
                        <a:sym typeface="Wingdings"/>
                      </a:rPr>
                      <m:t>)/</m:t>
                    </m:r>
                    <m:r>
                      <a:rPr lang="en-US" sz="2000" b="1" i="1" smtClean="0">
                        <a:latin typeface="Cambria Math" panose="02040503050406030204" pitchFamily="18" charset="0"/>
                        <a:ea typeface="PMingLiU" charset="0"/>
                        <a:sym typeface="Wingdings"/>
                      </a:rPr>
                      <m:t>𝑷</m:t>
                    </m:r>
                    <m:d>
                      <m:dPr>
                        <m:ctrlPr>
                          <a:rPr lang="en-US" sz="2000" b="1" i="1" smtClean="0">
                            <a:latin typeface="Cambria Math" panose="02040503050406030204" pitchFamily="18" charset="0"/>
                            <a:ea typeface="PMingLiU" charset="0"/>
                            <a:sym typeface="Wingdings"/>
                          </a:rPr>
                        </m:ctrlPr>
                      </m:dPr>
                      <m:e>
                        <m:r>
                          <a:rPr lang="en-US" sz="2000" b="1" i="1" smtClean="0">
                            <a:latin typeface="Cambria Math" panose="02040503050406030204" pitchFamily="18" charset="0"/>
                            <a:ea typeface="PMingLiU" charset="0"/>
                            <a:sym typeface="Wingdings"/>
                          </a:rPr>
                          <m:t>𝒙</m:t>
                        </m:r>
                      </m:e>
                    </m:d>
                  </m:oMath>
                </a14:m>
                <a:endParaRPr lang="en-US" sz="2000" b="1" i="1" dirty="0">
                  <a:latin typeface="Cambria Math" panose="02040503050406030204" pitchFamily="18"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posterior = likelihood * prior / evidence</a:t>
                </a: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Decide </a:t>
                </a:r>
                <a14:m>
                  <m:oMath xmlns:m="http://schemas.openxmlformats.org/officeDocument/2006/math">
                    <m:sSub>
                      <m:sSubPr>
                        <m:ctrlPr>
                          <a:rPr lang="en-US" sz="2000" b="1" i="1">
                            <a:latin typeface="Cambria Math" panose="02040503050406030204" pitchFamily="18" charset="0"/>
                            <a:ea typeface="PMingLiU" charset="0"/>
                            <a:sym typeface="Wingdings"/>
                          </a:rPr>
                        </m:ctrlPr>
                      </m:sSubPr>
                      <m:e>
                        <m:r>
                          <a:rPr lang="en-US" sz="2000" b="1" i="1">
                            <a:latin typeface="Cambria Math" panose="02040503050406030204" pitchFamily="18" charset="0"/>
                            <a:ea typeface="PMingLiU" charset="0"/>
                            <a:sym typeface="Wingdings"/>
                          </a:rPr>
                          <m:t>𝝎</m:t>
                        </m:r>
                      </m:e>
                      <m:sub>
                        <m:r>
                          <a:rPr lang="en-US" sz="2000" b="1" i="1">
                            <a:latin typeface="Cambria Math" panose="02040503050406030204" pitchFamily="18" charset="0"/>
                            <a:ea typeface="PMingLiU" charset="0"/>
                            <a:sym typeface="Wingdings"/>
                          </a:rPr>
                          <m:t>𝟏</m:t>
                        </m:r>
                      </m:sub>
                    </m:sSub>
                  </m:oMath>
                </a14:m>
                <a:r>
                  <a:rPr lang="en-US" sz="2000" dirty="0" smtClean="0">
                    <a:latin typeface="Arial" charset="0"/>
                    <a:ea typeface="PMingLiU" charset="0"/>
                    <a:sym typeface="Wingdings"/>
                  </a:rPr>
                  <a:t> if </a:t>
                </a:r>
                <a14:m>
                  <m:oMath xmlns:m="http://schemas.openxmlformats.org/officeDocument/2006/math">
                    <m:sSub>
                      <m:sSubPr>
                        <m:ctrlPr>
                          <a:rPr lang="en-US" sz="2000" b="1" i="1">
                            <a:latin typeface="Cambria Math" panose="02040503050406030204" pitchFamily="18" charset="0"/>
                            <a:ea typeface="PMingLiU" charset="0"/>
                            <a:sym typeface="Wingdings"/>
                          </a:rPr>
                        </m:ctrlPr>
                      </m:sSubPr>
                      <m:e>
                        <m:r>
                          <a:rPr lang="en-US" sz="2000" b="1" i="1">
                            <a:latin typeface="Cambria Math" panose="02040503050406030204" pitchFamily="18" charset="0"/>
                            <a:ea typeface="PMingLiU" charset="0"/>
                            <a:sym typeface="Wingdings"/>
                          </a:rPr>
                          <m:t>𝑷</m:t>
                        </m:r>
                        <m:r>
                          <a:rPr lang="en-US" sz="2000" b="1" i="1">
                            <a:latin typeface="Cambria Math" panose="02040503050406030204" pitchFamily="18" charset="0"/>
                            <a:ea typeface="PMingLiU" charset="0"/>
                            <a:sym typeface="Wingdings"/>
                          </a:rPr>
                          <m:t>(</m:t>
                        </m:r>
                        <m:r>
                          <a:rPr lang="en-US" sz="2000" b="1" i="1">
                            <a:latin typeface="Cambria Math" panose="02040503050406030204" pitchFamily="18" charset="0"/>
                            <a:ea typeface="PMingLiU" charset="0"/>
                            <a:sym typeface="Wingdings"/>
                          </a:rPr>
                          <m:t>𝝎</m:t>
                        </m:r>
                      </m:e>
                      <m:sub>
                        <m:r>
                          <a:rPr lang="en-US" sz="2000" b="1" i="1" smtClean="0">
                            <a:latin typeface="Cambria Math" panose="02040503050406030204" pitchFamily="18" charset="0"/>
                            <a:ea typeface="PMingLiU" charset="0"/>
                            <a:sym typeface="Wingdings"/>
                          </a:rPr>
                          <m:t>𝟏</m:t>
                        </m:r>
                      </m:sub>
                    </m:sSub>
                    <m:r>
                      <a:rPr lang="en-US" sz="2000" b="1" i="1">
                        <a:latin typeface="Cambria Math" panose="02040503050406030204" pitchFamily="18" charset="0"/>
                        <a:ea typeface="PMingLiU" charset="0"/>
                        <a:sym typeface="Wingdings"/>
                      </a:rPr>
                      <m:t> </m:t>
                    </m:r>
                    <m:d>
                      <m:dPr>
                        <m:begChr m:val="|"/>
                        <m:ctrlPr>
                          <a:rPr lang="en-US" sz="2000" b="1" i="1">
                            <a:latin typeface="Cambria Math" panose="02040503050406030204" pitchFamily="18" charset="0"/>
                            <a:ea typeface="PMingLiU" charset="0"/>
                            <a:sym typeface="Wingdings"/>
                          </a:rPr>
                        </m:ctrlPr>
                      </m:dPr>
                      <m:e>
                        <m:r>
                          <a:rPr lang="en-US" sz="2000" b="1" i="1">
                            <a:latin typeface="Cambria Math" panose="02040503050406030204" pitchFamily="18" charset="0"/>
                            <a:ea typeface="PMingLiU" charset="0"/>
                            <a:sym typeface="Wingdings"/>
                          </a:rPr>
                          <m:t> </m:t>
                        </m:r>
                        <m:r>
                          <a:rPr lang="en-US" sz="2000" b="1" i="1">
                            <a:latin typeface="Cambria Math" panose="02040503050406030204" pitchFamily="18" charset="0"/>
                            <a:ea typeface="PMingLiU" charset="0"/>
                            <a:sym typeface="Wingdings"/>
                          </a:rPr>
                          <m:t>𝒙</m:t>
                        </m:r>
                        <m:r>
                          <a:rPr lang="en-US" sz="2000" b="1" i="1">
                            <a:latin typeface="Cambria Math" panose="02040503050406030204" pitchFamily="18" charset="0"/>
                            <a:ea typeface="PMingLiU" charset="0"/>
                            <a:sym typeface="Wingdings"/>
                          </a:rPr>
                          <m:t> </m:t>
                        </m:r>
                      </m:e>
                    </m:d>
                  </m:oMath>
                </a14:m>
                <a:r>
                  <a:rPr lang="en-US" sz="2000" dirty="0" smtClean="0">
                    <a:latin typeface="Arial" charset="0"/>
                    <a:ea typeface="PMingLiU" charset="0"/>
                    <a:sym typeface="Wingdings"/>
                  </a:rPr>
                  <a:t> &gt; </a:t>
                </a:r>
                <a14:m>
                  <m:oMath xmlns:m="http://schemas.openxmlformats.org/officeDocument/2006/math">
                    <m:sSub>
                      <m:sSubPr>
                        <m:ctrlPr>
                          <a:rPr lang="en-US" sz="2000" b="1" i="1" smtClean="0">
                            <a:latin typeface="Cambria Math" panose="02040503050406030204" pitchFamily="18" charset="0"/>
                            <a:ea typeface="PMingLiU" charset="0"/>
                            <a:sym typeface="Wingdings"/>
                          </a:rPr>
                        </m:ctrlPr>
                      </m:sSubPr>
                      <m:e>
                        <m:r>
                          <a:rPr lang="en-US" sz="2000" b="1" i="1">
                            <a:latin typeface="Cambria Math" panose="02040503050406030204" pitchFamily="18" charset="0"/>
                            <a:ea typeface="PMingLiU" charset="0"/>
                            <a:sym typeface="Wingdings"/>
                          </a:rPr>
                          <m:t>𝑷</m:t>
                        </m:r>
                        <m:r>
                          <a:rPr lang="en-US" sz="2000" b="1" i="1">
                            <a:latin typeface="Cambria Math" panose="02040503050406030204" pitchFamily="18" charset="0"/>
                            <a:ea typeface="PMingLiU" charset="0"/>
                            <a:sym typeface="Wingdings"/>
                          </a:rPr>
                          <m:t>(</m:t>
                        </m:r>
                        <m:r>
                          <a:rPr lang="en-US" sz="2000" b="1" i="1">
                            <a:latin typeface="Cambria Math" panose="02040503050406030204" pitchFamily="18" charset="0"/>
                            <a:ea typeface="PMingLiU" charset="0"/>
                            <a:sym typeface="Wingdings"/>
                          </a:rPr>
                          <m:t>𝝎</m:t>
                        </m:r>
                      </m:e>
                      <m:sub>
                        <m:r>
                          <a:rPr lang="en-US" sz="2000" b="1" i="1" smtClean="0">
                            <a:latin typeface="Cambria Math" panose="02040503050406030204" pitchFamily="18" charset="0"/>
                            <a:ea typeface="PMingLiU" charset="0"/>
                            <a:sym typeface="Wingdings"/>
                          </a:rPr>
                          <m:t>𝟐</m:t>
                        </m:r>
                      </m:sub>
                    </m:sSub>
                    <m:r>
                      <a:rPr lang="en-US" sz="2000" b="1" i="1">
                        <a:latin typeface="Cambria Math" panose="02040503050406030204" pitchFamily="18" charset="0"/>
                        <a:ea typeface="PMingLiU" charset="0"/>
                        <a:sym typeface="Wingdings"/>
                      </a:rPr>
                      <m:t> </m:t>
                    </m:r>
                    <m:d>
                      <m:dPr>
                        <m:begChr m:val="|"/>
                        <m:ctrlPr>
                          <a:rPr lang="en-US" sz="2000" b="1" i="1">
                            <a:latin typeface="Cambria Math" panose="02040503050406030204" pitchFamily="18" charset="0"/>
                            <a:ea typeface="PMingLiU" charset="0"/>
                            <a:sym typeface="Wingdings"/>
                          </a:rPr>
                        </m:ctrlPr>
                      </m:dPr>
                      <m:e>
                        <m:r>
                          <a:rPr lang="en-US" sz="2000" b="1" i="1">
                            <a:latin typeface="Cambria Math" panose="02040503050406030204" pitchFamily="18" charset="0"/>
                            <a:ea typeface="PMingLiU" charset="0"/>
                            <a:sym typeface="Wingdings"/>
                          </a:rPr>
                          <m:t> </m:t>
                        </m:r>
                        <m:r>
                          <a:rPr lang="en-US" sz="2000" b="1" i="1">
                            <a:latin typeface="Cambria Math" panose="02040503050406030204" pitchFamily="18" charset="0"/>
                            <a:ea typeface="PMingLiU" charset="0"/>
                            <a:sym typeface="Wingdings"/>
                          </a:rPr>
                          <m:t>𝒙</m:t>
                        </m:r>
                        <m:r>
                          <a:rPr lang="en-US" sz="2000" b="1" i="1">
                            <a:latin typeface="Cambria Math" panose="02040503050406030204" pitchFamily="18" charset="0"/>
                            <a:ea typeface="PMingLiU" charset="0"/>
                            <a:sym typeface="Wingdings"/>
                          </a:rPr>
                          <m:t> </m:t>
                        </m:r>
                      </m:e>
                    </m:d>
                  </m:oMath>
                </a14:m>
                <a:r>
                  <a:rPr lang="en-US" sz="2000" dirty="0" smtClean="0">
                    <a:latin typeface="Arial" charset="0"/>
                    <a:ea typeface="PMingLiU" charset="0"/>
                    <a:sym typeface="Wingdings"/>
                  </a:rPr>
                  <a:t>; otherwise decide </a:t>
                </a:r>
                <a14:m>
                  <m:oMath xmlns:m="http://schemas.openxmlformats.org/officeDocument/2006/math">
                    <m:sSub>
                      <m:sSubPr>
                        <m:ctrlPr>
                          <a:rPr lang="en-US" sz="2000" b="1" i="1">
                            <a:latin typeface="Cambria Math" panose="02040503050406030204" pitchFamily="18" charset="0"/>
                            <a:ea typeface="PMingLiU" charset="0"/>
                            <a:sym typeface="Wingdings"/>
                          </a:rPr>
                        </m:ctrlPr>
                      </m:sSubPr>
                      <m:e>
                        <m:r>
                          <a:rPr lang="en-US" sz="2000" b="1" i="1">
                            <a:latin typeface="Cambria Math" panose="02040503050406030204" pitchFamily="18" charset="0"/>
                            <a:ea typeface="PMingLiU" charset="0"/>
                            <a:sym typeface="Wingdings"/>
                          </a:rPr>
                          <m:t>𝝎</m:t>
                        </m:r>
                      </m:e>
                      <m:sub>
                        <m:r>
                          <a:rPr lang="en-US" sz="2000" b="1" i="1" smtClean="0">
                            <a:latin typeface="Cambria Math" panose="02040503050406030204" pitchFamily="18" charset="0"/>
                            <a:ea typeface="PMingLiU" charset="0"/>
                            <a:sym typeface="Wingdings"/>
                          </a:rPr>
                          <m:t>𝟐</m:t>
                        </m:r>
                      </m:sub>
                    </m:sSub>
                  </m:oMath>
                </a14:m>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2000" dirty="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2000" dirty="0">
                  <a:latin typeface="Arial" charset="0"/>
                  <a:ea typeface="PMingLiU" charset="0"/>
                  <a:sym typeface="Wingdings"/>
                </a:endParaRPr>
              </a:p>
            </p:txBody>
          </p:sp>
        </mc:Choice>
        <mc:Fallback xmlns="">
          <p:sp>
            <p:nvSpPr>
              <p:cNvPr id="20483" name="Rectangle 3"/>
              <p:cNvSpPr>
                <a:spLocks noRot="1" noChangeAspect="1" noMove="1" noResize="1" noEditPoints="1" noAdjustHandles="1" noChangeArrowheads="1" noChangeShapeType="1" noTextEdit="1"/>
              </p:cNvSpPr>
              <p:nvPr/>
            </p:nvSpPr>
            <p:spPr bwMode="auto">
              <a:xfrm>
                <a:off x="158766" y="1475597"/>
                <a:ext cx="8905875" cy="5943600"/>
              </a:xfrm>
              <a:prstGeom prst="rect">
                <a:avLst/>
              </a:prstGeom>
              <a:blipFill rotWithShape="0">
                <a:blip r:embed="rId3"/>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4217908981"/>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427499"/>
            <a:ext cx="8229600" cy="1219200"/>
          </a:xfrm>
        </p:spPr>
        <p:txBody>
          <a:bodyPr>
            <a:normAutofit/>
          </a:bodyPr>
          <a:lstStyle/>
          <a:p>
            <a:pPr eaLnBrk="1" hangingPunct="1">
              <a:defRPr/>
            </a:pPr>
            <a:r>
              <a:rPr lang="en-US" b="1" dirty="0" smtClean="0">
                <a:ea typeface="SimHei" pitchFamily="2" charset="-122"/>
                <a:cs typeface="+mn-cs"/>
              </a:rPr>
              <a:t>Statistical measurements</a:t>
            </a:r>
            <a:endParaRPr lang="en-US" b="1" kern="1200" dirty="0" smtClean="0">
              <a:ea typeface="SimHei" pitchFamily="2" charset="-122"/>
              <a:cs typeface="+mn-cs"/>
            </a:endParaRPr>
          </a:p>
        </p:txBody>
      </p:sp>
      <p:sp>
        <p:nvSpPr>
          <p:cNvPr id="20483" name="Rectangle 3"/>
          <p:cNvSpPr>
            <a:spLocks noChangeArrowheads="1"/>
          </p:cNvSpPr>
          <p:nvPr/>
        </p:nvSpPr>
        <p:spPr bwMode="auto">
          <a:xfrm>
            <a:off x="158766" y="1475597"/>
            <a:ext cx="8905875" cy="594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lvl="2">
              <a:spcBef>
                <a:spcPct val="20000"/>
              </a:spcBef>
              <a:buClr>
                <a:schemeClr val="folHlink"/>
              </a:buClr>
              <a:buSzPct val="90000"/>
              <a:defRPr/>
            </a:pP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Precision</a:t>
            </a: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Recall</a:t>
            </a: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coverage</a:t>
            </a:r>
          </a:p>
        </p:txBody>
      </p:sp>
    </p:spTree>
    <p:extLst>
      <p:ext uri="{BB962C8B-B14F-4D97-AF65-F5344CB8AC3E}">
        <p14:creationId xmlns:p14="http://schemas.microsoft.com/office/powerpoint/2010/main" val="23863964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86210"/>
            <a:ext cx="8229600" cy="1143000"/>
          </a:xfrm>
        </p:spPr>
        <p:txBody>
          <a:bodyPr>
            <a:normAutofit/>
          </a:bodyPr>
          <a:lstStyle/>
          <a:p>
            <a:r>
              <a:rPr lang="en-US" dirty="0" smtClean="0"/>
              <a:t>Visual recognition</a:t>
            </a:r>
            <a:endParaRPr lang="en-US" dirty="0"/>
          </a:p>
        </p:txBody>
      </p:sp>
      <p:sp>
        <p:nvSpPr>
          <p:cNvPr id="3" name="Content Placeholder 2"/>
          <p:cNvSpPr>
            <a:spLocks noGrp="1"/>
          </p:cNvSpPr>
          <p:nvPr>
            <p:ph idx="1"/>
          </p:nvPr>
        </p:nvSpPr>
        <p:spPr>
          <a:xfrm>
            <a:off x="574158" y="4595018"/>
            <a:ext cx="8229600" cy="4525963"/>
          </a:xfrm>
        </p:spPr>
        <p:txBody>
          <a:bodyPr/>
          <a:lstStyle/>
          <a:p>
            <a:endParaRPr lang="en-US" dirty="0"/>
          </a:p>
        </p:txBody>
      </p:sp>
    </p:spTree>
    <p:extLst>
      <p:ext uri="{BB962C8B-B14F-4D97-AF65-F5344CB8AC3E}">
        <p14:creationId xmlns:p14="http://schemas.microsoft.com/office/powerpoint/2010/main" val="530145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 (RL)</a:t>
            </a:r>
            <a:endParaRPr lang="en-US" dirty="0"/>
          </a:p>
        </p:txBody>
      </p:sp>
      <p:sp>
        <p:nvSpPr>
          <p:cNvPr id="3" name="Content Placeholder 2"/>
          <p:cNvSpPr>
            <a:spLocks noGrp="1"/>
          </p:cNvSpPr>
          <p:nvPr>
            <p:ph idx="1"/>
          </p:nvPr>
        </p:nvSpPr>
        <p:spPr/>
        <p:txBody>
          <a:bodyPr>
            <a:normAutofit lnSpcReduction="10000"/>
          </a:bodyPr>
          <a:lstStyle/>
          <a:p>
            <a:r>
              <a:rPr lang="en-US" dirty="0" smtClean="0"/>
              <a:t>Dynamic programming uses a mathematical model of the environment, which is typically formulated as a Markov Decision Process </a:t>
            </a:r>
          </a:p>
          <a:p>
            <a:r>
              <a:rPr lang="en-US" dirty="0" smtClean="0"/>
              <a:t>The main difference between the classical dynamic programming and RL is that RL does not assume an exact mathematical model of the Markov Decision Process, and target large MDP where exact methods become infeasible</a:t>
            </a:r>
          </a:p>
          <a:p>
            <a:r>
              <a:rPr lang="en-US" dirty="0" smtClean="0"/>
              <a:t>Therefore, RL is neuro dynamic programming. In </a:t>
            </a:r>
            <a:r>
              <a:rPr lang="en-US" dirty="0"/>
              <a:t>operational research and control, it’s called approximate dynamic programming</a:t>
            </a:r>
          </a:p>
          <a:p>
            <a:endParaRPr lang="en-US" dirty="0"/>
          </a:p>
        </p:txBody>
      </p:sp>
      <p:sp>
        <p:nvSpPr>
          <p:cNvPr id="4" name="Footer Placeholder 3"/>
          <p:cNvSpPr>
            <a:spLocks noGrp="1"/>
          </p:cNvSpPr>
          <p:nvPr>
            <p:ph type="ftr" sz="quarter" idx="11"/>
          </p:nvPr>
        </p:nvSpPr>
        <p:spPr/>
        <p:txBody>
          <a:bodyPr/>
          <a:lstStyle/>
          <a:p>
            <a:r>
              <a:rPr lang="en-US" altLang="zh-TW" smtClean="0"/>
              <a:t>VisGraph, HKUST</a:t>
            </a:r>
            <a:endParaRPr lang="en-US"/>
          </a:p>
        </p:txBody>
      </p:sp>
    </p:spTree>
    <p:extLst>
      <p:ext uri="{BB962C8B-B14F-4D97-AF65-F5344CB8AC3E}">
        <p14:creationId xmlns:p14="http://schemas.microsoft.com/office/powerpoint/2010/main" val="4012708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2432E73-00E2-4181-9A85-4F8623E7C627}" type="slidenum">
              <a:rPr lang="fr-FR" altLang="en-US" sz="1400" smtClean="0"/>
              <a:pPr>
                <a:spcBef>
                  <a:spcPct val="0"/>
                </a:spcBef>
                <a:buFontTx/>
                <a:buNone/>
              </a:pPr>
              <a:t>111</a:t>
            </a:fld>
            <a:endParaRPr lang="fr-FR" altLang="en-US" sz="1400" smtClean="0"/>
          </a:p>
        </p:txBody>
      </p:sp>
      <p:sp>
        <p:nvSpPr>
          <p:cNvPr id="38915" name="Rectangle 2050"/>
          <p:cNvSpPr>
            <a:spLocks noGrp="1" noChangeArrowheads="1"/>
          </p:cNvSpPr>
          <p:nvPr>
            <p:ph type="title"/>
          </p:nvPr>
        </p:nvSpPr>
        <p:spPr/>
        <p:txBody>
          <a:bodyPr/>
          <a:lstStyle/>
          <a:p>
            <a:r>
              <a:rPr lang="en-GB" altLang="en-US" smtClean="0"/>
              <a:t>Non-linear iterative optimisation</a:t>
            </a:r>
            <a:endParaRPr lang="fr-FR" altLang="en-US" smtClean="0"/>
          </a:p>
        </p:txBody>
      </p:sp>
      <p:sp>
        <p:nvSpPr>
          <p:cNvPr id="38916" name="Text Box 2051"/>
          <p:cNvSpPr txBox="1">
            <a:spLocks noChangeArrowheads="1"/>
          </p:cNvSpPr>
          <p:nvPr/>
        </p:nvSpPr>
        <p:spPr bwMode="auto">
          <a:xfrm>
            <a:off x="1203325" y="2479675"/>
            <a:ext cx="6897688"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GB" altLang="en-US" sz="2400"/>
              <a:t> J d = r from vector F(x+d)=F(x)+J d</a:t>
            </a:r>
          </a:p>
          <a:p>
            <a:pPr>
              <a:spcBef>
                <a:spcPct val="0"/>
              </a:spcBef>
            </a:pPr>
            <a:r>
              <a:rPr lang="en-GB" altLang="en-US" sz="2400"/>
              <a:t> minimize the square of y-F(x+d)=y-F(x)-J d = r – J d </a:t>
            </a:r>
          </a:p>
          <a:p>
            <a:pPr>
              <a:spcBef>
                <a:spcPct val="0"/>
              </a:spcBef>
            </a:pPr>
            <a:r>
              <a:rPr lang="en-GB" altLang="en-US" sz="2400"/>
              <a:t> normal equation is J^T J d = J^T r (Gauss-Newton)</a:t>
            </a:r>
          </a:p>
          <a:p>
            <a:pPr>
              <a:spcBef>
                <a:spcPct val="0"/>
              </a:spcBef>
            </a:pPr>
            <a:r>
              <a:rPr lang="en-GB" altLang="en-US" sz="2400"/>
              <a:t> (H+lambda I) d = J^T r  (LM)</a:t>
            </a:r>
          </a:p>
          <a:p>
            <a:pPr lvl="1">
              <a:spcBef>
                <a:spcPct val="0"/>
              </a:spcBef>
              <a:buFontTx/>
              <a:buChar char="•"/>
            </a:pPr>
            <a:endParaRPr lang="fr-FR" altLang="en-US" sz="2400"/>
          </a:p>
        </p:txBody>
      </p:sp>
      <p:sp>
        <p:nvSpPr>
          <p:cNvPr id="38917" name="Text Box 2054"/>
          <p:cNvSpPr txBox="1">
            <a:spLocks noChangeArrowheads="1"/>
          </p:cNvSpPr>
          <p:nvPr/>
        </p:nvSpPr>
        <p:spPr bwMode="auto">
          <a:xfrm>
            <a:off x="1143000" y="4876800"/>
            <a:ext cx="697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2400"/>
              <a:t>Note: F is a vector of functions, i.e. min f=(y-F)^T(y-F)</a:t>
            </a:r>
            <a:endParaRPr lang="fr-FR" altLang="en-US" sz="2400"/>
          </a:p>
        </p:txBody>
      </p:sp>
    </p:spTree>
    <p:extLst>
      <p:ext uri="{BB962C8B-B14F-4D97-AF65-F5344CB8AC3E}">
        <p14:creationId xmlns:p14="http://schemas.microsoft.com/office/powerpoint/2010/main" val="4215734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EC98235-062D-441F-A720-7FF68C391868}" type="slidenum">
              <a:rPr lang="fr-FR" altLang="en-US" sz="1400" smtClean="0"/>
              <a:pPr>
                <a:spcBef>
                  <a:spcPct val="0"/>
                </a:spcBef>
                <a:buFontTx/>
                <a:buNone/>
              </a:pPr>
              <a:t>112</a:t>
            </a:fld>
            <a:endParaRPr lang="fr-FR" altLang="en-US" sz="1400" smtClean="0"/>
          </a:p>
        </p:txBody>
      </p:sp>
      <p:sp>
        <p:nvSpPr>
          <p:cNvPr id="40963" name="Rectangle 1026"/>
          <p:cNvSpPr>
            <a:spLocks noGrp="1" noChangeArrowheads="1"/>
          </p:cNvSpPr>
          <p:nvPr>
            <p:ph type="title"/>
          </p:nvPr>
        </p:nvSpPr>
        <p:spPr/>
        <p:txBody>
          <a:bodyPr/>
          <a:lstStyle/>
          <a:p>
            <a:r>
              <a:rPr lang="en-GB" altLang="en-US" smtClean="0"/>
              <a:t>General non-linear optimisation</a:t>
            </a:r>
            <a:endParaRPr lang="fr-FR" altLang="en-US" smtClean="0"/>
          </a:p>
        </p:txBody>
      </p:sp>
      <p:sp>
        <p:nvSpPr>
          <p:cNvPr id="40964" name="Text Box 1027"/>
          <p:cNvSpPr txBox="1">
            <a:spLocks noChangeArrowheads="1"/>
          </p:cNvSpPr>
          <p:nvPr/>
        </p:nvSpPr>
        <p:spPr bwMode="auto">
          <a:xfrm>
            <a:off x="914400" y="2057400"/>
            <a:ext cx="78311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GB" altLang="en-US" sz="2400"/>
              <a:t> 1-order , d gradient descent  d= g and H =I</a:t>
            </a:r>
          </a:p>
          <a:p>
            <a:pPr>
              <a:spcBef>
                <a:spcPct val="0"/>
              </a:spcBef>
            </a:pPr>
            <a:r>
              <a:rPr lang="en-GB" altLang="en-US" sz="2400"/>
              <a:t> 2-order,</a:t>
            </a:r>
          </a:p>
          <a:p>
            <a:pPr lvl="1">
              <a:spcBef>
                <a:spcPct val="0"/>
              </a:spcBef>
              <a:buFontTx/>
              <a:buChar char="•"/>
            </a:pPr>
            <a:r>
              <a:rPr lang="en-GB" altLang="en-US" sz="2400"/>
              <a:t> Newton step: H d = -g</a:t>
            </a:r>
          </a:p>
          <a:p>
            <a:pPr lvl="1">
              <a:spcBef>
                <a:spcPct val="0"/>
              </a:spcBef>
              <a:buFontTx/>
              <a:buChar char="•"/>
            </a:pPr>
            <a:r>
              <a:rPr lang="en-GB" altLang="en-US" sz="2400"/>
              <a:t> Gauss-Newton for LS: f=(y-F)^T(y-F), H=J^TJ, g=-J^T r</a:t>
            </a:r>
          </a:p>
          <a:p>
            <a:pPr lvl="1">
              <a:spcBef>
                <a:spcPct val="0"/>
              </a:spcBef>
              <a:buFontTx/>
              <a:buChar char="•"/>
            </a:pPr>
            <a:r>
              <a:rPr lang="en-GB" altLang="en-US" sz="2400"/>
              <a:t> ‘restricted step’, trust-region, LM: (H+lambda W) d = -g</a:t>
            </a:r>
          </a:p>
          <a:p>
            <a:pPr lvl="1">
              <a:spcBef>
                <a:spcPct val="0"/>
              </a:spcBef>
              <a:buFontTx/>
              <a:buChar char="•"/>
            </a:pPr>
            <a:endParaRPr lang="fr-FR" altLang="en-US" sz="2400"/>
          </a:p>
        </p:txBody>
      </p:sp>
      <p:sp>
        <p:nvSpPr>
          <p:cNvPr id="40965" name="Text Box 1028"/>
          <p:cNvSpPr txBox="1">
            <a:spLocks noChangeArrowheads="1"/>
          </p:cNvSpPr>
          <p:nvPr/>
        </p:nvSpPr>
        <p:spPr bwMode="auto">
          <a:xfrm>
            <a:off x="685800" y="4648200"/>
            <a:ext cx="5659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2400"/>
              <a:t>R. Fletcher: practical method of optimisation</a:t>
            </a:r>
            <a:endParaRPr lang="fr-FR" altLang="en-US" sz="2400"/>
          </a:p>
        </p:txBody>
      </p:sp>
      <p:sp>
        <p:nvSpPr>
          <p:cNvPr id="40966" name="Text Box 1029"/>
          <p:cNvSpPr txBox="1">
            <a:spLocks noChangeArrowheads="1"/>
          </p:cNvSpPr>
          <p:nvPr/>
        </p:nvSpPr>
        <p:spPr bwMode="auto">
          <a:xfrm>
            <a:off x="1600200" y="5257800"/>
            <a:ext cx="4262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2400"/>
              <a:t>f(x+d) = f(x)+g^T d + ½ d^T H d</a:t>
            </a:r>
            <a:endParaRPr lang="fr-FR" altLang="en-US" sz="2400"/>
          </a:p>
        </p:txBody>
      </p:sp>
      <p:sp>
        <p:nvSpPr>
          <p:cNvPr id="40967" name="Text Box 1030"/>
          <p:cNvSpPr txBox="1">
            <a:spLocks noChangeArrowheads="1"/>
          </p:cNvSpPr>
          <p:nvPr/>
        </p:nvSpPr>
        <p:spPr bwMode="auto">
          <a:xfrm>
            <a:off x="1524000" y="5867400"/>
            <a:ext cx="4968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2400"/>
              <a:t>Note: f is a scalar valued function here.</a:t>
            </a:r>
            <a:endParaRPr lang="fr-FR" altLang="en-US" sz="2400"/>
          </a:p>
        </p:txBody>
      </p:sp>
    </p:spTree>
    <p:extLst>
      <p:ext uri="{BB962C8B-B14F-4D97-AF65-F5344CB8AC3E}">
        <p14:creationId xmlns:p14="http://schemas.microsoft.com/office/powerpoint/2010/main" val="153853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794625C-BC11-4A39-9EDC-B0A4A2400947}" type="slidenum">
              <a:rPr lang="fr-FR" altLang="en-US" sz="1400" smtClean="0"/>
              <a:pPr>
                <a:spcBef>
                  <a:spcPct val="0"/>
                </a:spcBef>
                <a:buFontTx/>
                <a:buNone/>
              </a:pPr>
              <a:t>113</a:t>
            </a:fld>
            <a:endParaRPr lang="fr-FR" altLang="en-US" sz="1400" smtClean="0"/>
          </a:p>
        </p:txBody>
      </p:sp>
      <p:sp>
        <p:nvSpPr>
          <p:cNvPr id="43011" name="Rectangle 1026"/>
          <p:cNvSpPr>
            <a:spLocks noGrp="1" noChangeArrowheads="1"/>
          </p:cNvSpPr>
          <p:nvPr>
            <p:ph type="title"/>
          </p:nvPr>
        </p:nvSpPr>
        <p:spPr/>
        <p:txBody>
          <a:bodyPr/>
          <a:lstStyle/>
          <a:p>
            <a:r>
              <a:rPr lang="en-GB" altLang="en-US" smtClean="0"/>
              <a:t>statistics</a:t>
            </a:r>
            <a:endParaRPr lang="fr-FR" altLang="en-US" smtClean="0"/>
          </a:p>
        </p:txBody>
      </p:sp>
      <p:sp>
        <p:nvSpPr>
          <p:cNvPr id="43012" name="Text Box 1027"/>
          <p:cNvSpPr txBox="1">
            <a:spLocks noChangeArrowheads="1"/>
          </p:cNvSpPr>
          <p:nvPr/>
        </p:nvSpPr>
        <p:spPr bwMode="auto">
          <a:xfrm>
            <a:off x="974725" y="1870075"/>
            <a:ext cx="570071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GB" altLang="en-US" sz="2400"/>
              <a:t> ‘small errors’ --- classical estimation theory</a:t>
            </a:r>
          </a:p>
          <a:p>
            <a:pPr lvl="1">
              <a:spcBef>
                <a:spcPct val="0"/>
              </a:spcBef>
              <a:buFontTx/>
              <a:buChar char="•"/>
            </a:pPr>
            <a:r>
              <a:rPr lang="en-GB" altLang="en-US" sz="2400"/>
              <a:t> analytical based on first order appoxi.</a:t>
            </a:r>
          </a:p>
          <a:p>
            <a:pPr lvl="1">
              <a:spcBef>
                <a:spcPct val="0"/>
              </a:spcBef>
              <a:buFontTx/>
              <a:buChar char="•"/>
            </a:pPr>
            <a:r>
              <a:rPr lang="en-GB" altLang="en-US" sz="2400"/>
              <a:t> Monte Carlo</a:t>
            </a:r>
          </a:p>
          <a:p>
            <a:pPr lvl="1">
              <a:spcBef>
                <a:spcPct val="0"/>
              </a:spcBef>
              <a:buFontTx/>
              <a:buNone/>
            </a:pPr>
            <a:endParaRPr lang="fr-FR" altLang="en-US" sz="2400"/>
          </a:p>
        </p:txBody>
      </p:sp>
      <p:sp>
        <p:nvSpPr>
          <p:cNvPr id="43013" name="Text Box 1028"/>
          <p:cNvSpPr txBox="1">
            <a:spLocks noChangeArrowheads="1"/>
          </p:cNvSpPr>
          <p:nvPr/>
        </p:nvSpPr>
        <p:spPr bwMode="auto">
          <a:xfrm>
            <a:off x="1050925" y="4003675"/>
            <a:ext cx="35401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GB" altLang="en-US" sz="2400"/>
              <a:t> ‘big errors’ --- robust stat.</a:t>
            </a:r>
          </a:p>
          <a:p>
            <a:pPr lvl="1">
              <a:spcBef>
                <a:spcPct val="0"/>
              </a:spcBef>
              <a:buFontTx/>
              <a:buChar char="•"/>
            </a:pPr>
            <a:r>
              <a:rPr lang="en-GB" altLang="en-US" sz="2400"/>
              <a:t> RANSAC</a:t>
            </a:r>
          </a:p>
          <a:p>
            <a:pPr lvl="1">
              <a:spcBef>
                <a:spcPct val="0"/>
              </a:spcBef>
              <a:buFontTx/>
              <a:buChar char="•"/>
            </a:pPr>
            <a:r>
              <a:rPr lang="en-GB" altLang="en-US" sz="2400"/>
              <a:t> LMS</a:t>
            </a:r>
          </a:p>
          <a:p>
            <a:pPr lvl="1">
              <a:spcBef>
                <a:spcPct val="0"/>
              </a:spcBef>
              <a:buFontTx/>
              <a:buChar char="•"/>
            </a:pPr>
            <a:r>
              <a:rPr lang="en-GB" altLang="en-US" sz="2400"/>
              <a:t> M-estimators</a:t>
            </a:r>
            <a:endParaRPr lang="fr-FR" altLang="en-US" sz="2400"/>
          </a:p>
        </p:txBody>
      </p:sp>
      <p:sp>
        <p:nvSpPr>
          <p:cNvPr id="43014" name="Line 1029"/>
          <p:cNvSpPr>
            <a:spLocks noChangeShapeType="1"/>
          </p:cNvSpPr>
          <p:nvPr/>
        </p:nvSpPr>
        <p:spPr bwMode="auto">
          <a:xfrm flipH="1">
            <a:off x="4876800" y="3886200"/>
            <a:ext cx="20574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5" name="Text Box 1031"/>
          <p:cNvSpPr txBox="1">
            <a:spLocks noChangeArrowheads="1"/>
          </p:cNvSpPr>
          <p:nvPr/>
        </p:nvSpPr>
        <p:spPr bwMode="auto">
          <a:xfrm>
            <a:off x="6324600" y="4114800"/>
            <a:ext cx="235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2400"/>
              <a:t>Talk about it later</a:t>
            </a:r>
            <a:endParaRPr lang="fr-FR" altLang="en-US" sz="2400"/>
          </a:p>
        </p:txBody>
      </p:sp>
    </p:spTree>
    <p:extLst>
      <p:ext uri="{BB962C8B-B14F-4D97-AF65-F5344CB8AC3E}">
        <p14:creationId xmlns:p14="http://schemas.microsoft.com/office/powerpoint/2010/main" val="1679612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245851" y="0"/>
            <a:ext cx="8229600" cy="1219200"/>
          </a:xfrm>
        </p:spPr>
        <p:txBody>
          <a:bodyPr>
            <a:normAutofit/>
          </a:bodyPr>
          <a:lstStyle/>
          <a:p>
            <a:pPr eaLnBrk="1" hangingPunct="1">
              <a:defRPr/>
            </a:pPr>
            <a:r>
              <a:rPr lang="en-US" b="1" dirty="0" smtClean="0">
                <a:ea typeface="SimHei" pitchFamily="2" charset="-122"/>
                <a:cs typeface="+mn-cs"/>
              </a:rPr>
              <a:t>An abstract view</a:t>
            </a:r>
            <a:endParaRPr lang="en-US" b="1" kern="1200" dirty="0" smtClean="0">
              <a:ea typeface="SimHei" pitchFamily="2" charset="-122"/>
              <a:cs typeface="+mn-cs"/>
            </a:endParaRPr>
          </a:p>
        </p:txBody>
      </p:sp>
      <mc:AlternateContent xmlns:mc="http://schemas.openxmlformats.org/markup-compatibility/2006" xmlns:a14="http://schemas.microsoft.com/office/drawing/2010/main">
        <mc:Choice Requires="a14">
          <p:sp>
            <p:nvSpPr>
              <p:cNvPr id="20483" name="Rectangle 3"/>
              <p:cNvSpPr>
                <a:spLocks noChangeArrowheads="1"/>
              </p:cNvSpPr>
              <p:nvPr/>
            </p:nvSpPr>
            <p:spPr bwMode="auto">
              <a:xfrm>
                <a:off x="-92287" y="292968"/>
                <a:ext cx="8905875" cy="5943600"/>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lstStyle/>
              <a:p>
                <a:pPr lvl="2">
                  <a:spcBef>
                    <a:spcPct val="20000"/>
                  </a:spcBef>
                  <a:buClr>
                    <a:schemeClr val="folHlink"/>
                  </a:buClr>
                  <a:buSzPct val="90000"/>
                  <a:defRPr/>
                </a:pPr>
                <a:endParaRPr lang="en-US" sz="2000" dirty="0" smtClean="0">
                  <a:latin typeface="Arial" charset="0"/>
                  <a:ea typeface="PMingLiU" charset="0"/>
                  <a:sym typeface="Wingdings"/>
                </a:endParaRPr>
              </a:p>
              <a:p>
                <a:pPr lvl="2">
                  <a:spcBef>
                    <a:spcPct val="20000"/>
                  </a:spcBef>
                  <a:buClr>
                    <a:schemeClr val="folHlink"/>
                  </a:buClr>
                  <a:buSzPct val="90000"/>
                  <a:defRPr/>
                </a:pP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 input </a:t>
                </a:r>
                <a14:m>
                  <m:oMath xmlns:m="http://schemas.openxmlformats.org/officeDocument/2006/math">
                    <m:r>
                      <a:rPr lang="en-US" sz="2000" b="1" i="1">
                        <a:latin typeface="Cambria Math" panose="02040503050406030204" pitchFamily="18" charset="0"/>
                        <a:ea typeface="PMingLiU" charset="0"/>
                        <a:sym typeface="Wingdings"/>
                      </a:rPr>
                      <m:t>𝒙</m:t>
                    </m:r>
                  </m:oMath>
                </a14:m>
                <a:r>
                  <a:rPr lang="en-US" sz="2000" dirty="0">
                    <a:latin typeface="Arial" charset="0"/>
                    <a:ea typeface="PMingLiU" charset="0"/>
                    <a:sym typeface="Wingdings"/>
                  </a:rPr>
                  <a:t> </a:t>
                </a: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 classification with linear models, </a:t>
                </a:r>
                <a14:m>
                  <m:oMath xmlns:m="http://schemas.openxmlformats.org/officeDocument/2006/math">
                    <m:r>
                      <a:rPr lang="en-US" sz="2000" b="1" i="1">
                        <a:latin typeface="Cambria Math" panose="02040503050406030204" pitchFamily="18" charset="0"/>
                        <a:ea typeface="PMingLiU" charset="0"/>
                        <a:sym typeface="Wingdings"/>
                      </a:rPr>
                      <m:t>𝒙</m:t>
                    </m:r>
                    <m:r>
                      <a:rPr lang="en-US" sz="2000" i="1">
                        <a:latin typeface="Cambria Math" panose="02040503050406030204" pitchFamily="18" charset="0"/>
                        <a:ea typeface="PMingLiU" charset="0"/>
                        <a:sym typeface="Wingdings"/>
                      </a:rPr>
                      <m:t>↦</m:t>
                    </m:r>
                    <m:r>
                      <a:rPr lang="en-US" sz="2000" b="0" i="1" smtClean="0">
                        <a:latin typeface="Cambria Math" panose="02040503050406030204" pitchFamily="18" charset="0"/>
                        <a:ea typeface="PMingLiU" charset="0"/>
                        <a:sym typeface="Wingdings"/>
                      </a:rPr>
                      <m:t>𝐿</m:t>
                    </m:r>
                  </m:oMath>
                </a14:m>
                <a:r>
                  <a:rPr lang="en-US" sz="2000" dirty="0">
                    <a:latin typeface="Arial" charset="0"/>
                    <a:ea typeface="PMingLiU" charset="0"/>
                    <a:sym typeface="Wingdings"/>
                  </a:rPr>
                  <a:t> </a:t>
                </a:r>
                <a:endParaRPr lang="en-US" sz="2000" dirty="0" smtClean="0">
                  <a:latin typeface="Arial" charset="0"/>
                  <a:ea typeface="PMingLiU" charset="0"/>
                  <a:sym typeface="Wingdings"/>
                </a:endParaRPr>
              </a:p>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Can be a SVM</a:t>
                </a:r>
              </a:p>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 output layer of the linear </a:t>
                </a:r>
                <a:r>
                  <a:rPr lang="en-US" sz="2000" dirty="0" err="1" smtClean="0">
                    <a:latin typeface="Arial" charset="0"/>
                    <a:ea typeface="PMingLiU" charset="0"/>
                    <a:sym typeface="Wingdings"/>
                  </a:rPr>
                  <a:t>softmax</a:t>
                </a:r>
                <a:r>
                  <a:rPr lang="en-US" sz="2000" dirty="0" smtClean="0">
                    <a:latin typeface="Arial" charset="0"/>
                    <a:ea typeface="PMingLiU" charset="0"/>
                    <a:sym typeface="Wingdings"/>
                  </a:rPr>
                  <a:t> classifier</a:t>
                </a:r>
                <a:endParaRPr lang="en-US" sz="2000" dirty="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find a map or a transform </a:t>
                </a:r>
                <a14:m>
                  <m:oMath xmlns:m="http://schemas.openxmlformats.org/officeDocument/2006/math">
                    <m:r>
                      <a:rPr lang="en-US" sz="2000" b="1" i="1" smtClean="0">
                        <a:latin typeface="Cambria Math" panose="02040503050406030204" pitchFamily="18" charset="0"/>
                        <a:ea typeface="PMingLiU" charset="0"/>
                        <a:sym typeface="Wingdings"/>
                      </a:rPr>
                      <m:t>𝒙</m:t>
                    </m:r>
                    <m:r>
                      <a:rPr lang="en-US" sz="2000" b="0" i="1" smtClean="0">
                        <a:latin typeface="Cambria Math" panose="02040503050406030204" pitchFamily="18" charset="0"/>
                        <a:ea typeface="PMingLiU" charset="0"/>
                        <a:sym typeface="Wingdings"/>
                      </a:rPr>
                      <m:t>↦</m:t>
                    </m:r>
                    <m:r>
                      <a:rPr lang="en-US" sz="2000" b="0" i="1" smtClean="0">
                        <a:latin typeface="Cambria Math" panose="02040503050406030204" pitchFamily="18" charset="0"/>
                        <a:ea typeface="PMingLiU" charset="0"/>
                        <a:sym typeface="Wingdings"/>
                      </a:rPr>
                      <m:t>𝜙</m:t>
                    </m:r>
                    <m:r>
                      <a:rPr lang="en-US" sz="2000" b="0" i="1" smtClean="0">
                        <a:latin typeface="Cambria Math" panose="02040503050406030204" pitchFamily="18" charset="0"/>
                        <a:ea typeface="PMingLiU" charset="0"/>
                        <a:sym typeface="Wingdings"/>
                      </a:rPr>
                      <m:t>(</m:t>
                    </m:r>
                    <m:r>
                      <a:rPr lang="en-US" sz="2000" b="1" i="1" smtClean="0">
                        <a:latin typeface="Cambria Math" panose="02040503050406030204" pitchFamily="18" charset="0"/>
                        <a:ea typeface="PMingLiU" charset="0"/>
                        <a:sym typeface="Wingdings"/>
                      </a:rPr>
                      <m:t>𝒙</m:t>
                    </m:r>
                    <m:r>
                      <a:rPr lang="en-US" sz="2000" b="0" i="1" smtClean="0">
                        <a:latin typeface="Cambria Math" panose="02040503050406030204" pitchFamily="18" charset="0"/>
                        <a:ea typeface="PMingLiU" charset="0"/>
                        <a:sym typeface="Wingdings"/>
                      </a:rPr>
                      <m:t>)</m:t>
                    </m:r>
                  </m:oMath>
                </a14:m>
                <a:r>
                  <a:rPr lang="en-US" sz="2000" dirty="0" smtClean="0">
                    <a:latin typeface="Arial" charset="0"/>
                    <a:ea typeface="PMingLiU" charset="0"/>
                    <a:sym typeface="Wingdings"/>
                  </a:rPr>
                  <a:t> to make them linear, but in higher dimensions</a:t>
                </a:r>
              </a:p>
              <a:p>
                <a:pPr marL="1714500" lvl="3" indent="-342900">
                  <a:spcBef>
                    <a:spcPct val="20000"/>
                  </a:spcBef>
                  <a:buClr>
                    <a:schemeClr val="folHlink"/>
                  </a:buClr>
                  <a:buSzPct val="90000"/>
                  <a:buFont typeface="Wingdings" charset="0"/>
                  <a:buChar char="n"/>
                  <a:defRPr/>
                </a:pPr>
                <a14:m>
                  <m:oMath xmlns:m="http://schemas.openxmlformats.org/officeDocument/2006/math">
                    <m:r>
                      <a:rPr lang="en-US" sz="2000" i="1">
                        <a:latin typeface="Cambria Math" panose="02040503050406030204" pitchFamily="18" charset="0"/>
                        <a:ea typeface="PMingLiU" charset="0"/>
                        <a:sym typeface="Wingdings"/>
                      </a:rPr>
                      <m:t>𝜙</m:t>
                    </m:r>
                    <m:r>
                      <a:rPr lang="en-US" sz="2000" i="1">
                        <a:latin typeface="Cambria Math" panose="02040503050406030204" pitchFamily="18" charset="0"/>
                        <a:ea typeface="PMingLiU" charset="0"/>
                        <a:sym typeface="Wingdings"/>
                      </a:rPr>
                      <m:t>(</m:t>
                    </m:r>
                    <m:r>
                      <a:rPr lang="en-US" sz="2000" b="1" i="1">
                        <a:latin typeface="Cambria Math" panose="02040503050406030204" pitchFamily="18" charset="0"/>
                        <a:ea typeface="PMingLiU" charset="0"/>
                        <a:sym typeface="Wingdings"/>
                      </a:rPr>
                      <m:t>𝒙</m:t>
                    </m:r>
                    <m:r>
                      <a:rPr lang="en-US" sz="2000" i="1">
                        <a:latin typeface="Cambria Math" panose="02040503050406030204" pitchFamily="18" charset="0"/>
                        <a:ea typeface="PMingLiU" charset="0"/>
                        <a:sym typeface="Wingdings"/>
                      </a:rPr>
                      <m:t>)</m:t>
                    </m:r>
                  </m:oMath>
                </a14:m>
                <a:r>
                  <a:rPr lang="en-US" sz="2000" dirty="0">
                    <a:latin typeface="Arial" charset="0"/>
                    <a:ea typeface="PMingLiU" charset="0"/>
                    <a:sym typeface="Wingdings"/>
                  </a:rPr>
                  <a:t> </a:t>
                </a:r>
                <a:r>
                  <a:rPr lang="en-US" sz="2000" dirty="0" smtClean="0">
                    <a:latin typeface="Arial" charset="0"/>
                    <a:ea typeface="PMingLiU" charset="0"/>
                    <a:sym typeface="Wingdings"/>
                  </a:rPr>
                  <a:t> provides a set of features describing </a:t>
                </a:r>
                <a14:m>
                  <m:oMath xmlns:m="http://schemas.openxmlformats.org/officeDocument/2006/math">
                    <m:r>
                      <a:rPr lang="en-US" sz="2000" b="1" i="1">
                        <a:latin typeface="Cambria Math" panose="02040503050406030204" pitchFamily="18" charset="0"/>
                        <a:ea typeface="PMingLiU" charset="0"/>
                        <a:sym typeface="Wingdings"/>
                      </a:rPr>
                      <m:t>𝒙</m:t>
                    </m:r>
                  </m:oMath>
                </a14:m>
                <a:r>
                  <a:rPr lang="en-US" sz="2000" dirty="0" smtClean="0">
                    <a:latin typeface="Arial" charset="0"/>
                    <a:ea typeface="PMingLiU" charset="0"/>
                    <a:sym typeface="Wingdings"/>
                  </a:rPr>
                  <a:t> </a:t>
                </a:r>
              </a:p>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Or provides a new representation for </a:t>
                </a:r>
                <a14:m>
                  <m:oMath xmlns:m="http://schemas.openxmlformats.org/officeDocument/2006/math">
                    <m:r>
                      <a:rPr lang="en-US" sz="2000" b="1" i="1">
                        <a:latin typeface="Cambria Math" panose="02040503050406030204" pitchFamily="18" charset="0"/>
                        <a:ea typeface="PMingLiU" charset="0"/>
                        <a:sym typeface="Wingdings"/>
                      </a:rPr>
                      <m:t>𝒙</m:t>
                    </m:r>
                  </m:oMath>
                </a14:m>
                <a:endParaRPr lang="en-US" sz="2000" dirty="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ea typeface="PMingLiU" charset="0"/>
                    <a:sym typeface="Wingdings"/>
                  </a:rPr>
                  <a:t>The nonlinear transformation </a:t>
                </a:r>
                <a14:m>
                  <m:oMath xmlns:m="http://schemas.openxmlformats.org/officeDocument/2006/math">
                    <m:r>
                      <a:rPr lang="en-US" sz="2000" i="1">
                        <a:latin typeface="Cambria Math" panose="02040503050406030204" pitchFamily="18" charset="0"/>
                        <a:ea typeface="PMingLiU" charset="0"/>
                        <a:sym typeface="Wingdings"/>
                      </a:rPr>
                      <m:t>𝜙</m:t>
                    </m:r>
                    <m:r>
                      <a:rPr lang="en-US" sz="2000" i="1">
                        <a:latin typeface="Cambria Math" panose="02040503050406030204" pitchFamily="18" charset="0"/>
                        <a:ea typeface="PMingLiU" charset="0"/>
                        <a:sym typeface="Wingdings"/>
                      </a:rPr>
                      <m:t>(</m:t>
                    </m:r>
                    <m:r>
                      <a:rPr lang="en-US" sz="2000" b="1" i="1">
                        <a:latin typeface="Cambria Math" panose="02040503050406030204" pitchFamily="18" charset="0"/>
                        <a:ea typeface="PMingLiU" charset="0"/>
                        <a:sym typeface="Wingdings"/>
                      </a:rPr>
                      <m:t>𝒙</m:t>
                    </m:r>
                    <m:r>
                      <a:rPr lang="en-US" sz="2000" i="1">
                        <a:latin typeface="Cambria Math" panose="02040503050406030204" pitchFamily="18" charset="0"/>
                        <a:ea typeface="PMingLiU" charset="0"/>
                        <a:sym typeface="Wingdings"/>
                      </a:rPr>
                      <m:t>)</m:t>
                    </m:r>
                  </m:oMath>
                </a14:m>
                <a:r>
                  <a:rPr lang="en-US" sz="2000" dirty="0" smtClean="0">
                    <a:latin typeface="Arial" charset="0"/>
                    <a:ea typeface="PMingLiU" charset="0"/>
                    <a:sym typeface="Wingdings"/>
                  </a:rPr>
                  <a:t> </a:t>
                </a:r>
              </a:p>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Can be hand designed kernels in </a:t>
                </a:r>
                <a:r>
                  <a:rPr lang="en-US" sz="2000" dirty="0" err="1" smtClean="0">
                    <a:latin typeface="Arial" charset="0"/>
                    <a:ea typeface="PMingLiU" charset="0"/>
                    <a:sym typeface="Wingdings"/>
                  </a:rPr>
                  <a:t>svm</a:t>
                </a:r>
                <a:endParaRPr lang="en-US" sz="2000" dirty="0" smtClean="0">
                  <a:latin typeface="Arial" charset="0"/>
                  <a:ea typeface="PMingLiU" charset="0"/>
                  <a:sym typeface="Wingdings"/>
                </a:endParaRPr>
              </a:p>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It is the hidden layer of a feedforward network</a:t>
                </a: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Deep learning</a:t>
                </a:r>
              </a:p>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To learn </a:t>
                </a:r>
                <a14:m>
                  <m:oMath xmlns:m="http://schemas.openxmlformats.org/officeDocument/2006/math">
                    <m:r>
                      <a:rPr lang="en-US" sz="2000" i="1">
                        <a:latin typeface="Cambria Math" panose="02040503050406030204" pitchFamily="18" charset="0"/>
                        <a:ea typeface="PMingLiU" charset="0"/>
                        <a:sym typeface="Wingdings"/>
                      </a:rPr>
                      <m:t>𝜙</m:t>
                    </m:r>
                    <m:r>
                      <a:rPr lang="en-US" sz="2000" i="1">
                        <a:latin typeface="Cambria Math" panose="02040503050406030204" pitchFamily="18" charset="0"/>
                        <a:ea typeface="PMingLiU" charset="0"/>
                        <a:sym typeface="Wingdings"/>
                      </a:rPr>
                      <m:t>(</m:t>
                    </m:r>
                    <m:r>
                      <a:rPr lang="en-US" sz="2000" b="1" i="1">
                        <a:latin typeface="Cambria Math" panose="02040503050406030204" pitchFamily="18" charset="0"/>
                        <a:ea typeface="PMingLiU" charset="0"/>
                        <a:sym typeface="Wingdings"/>
                      </a:rPr>
                      <m:t>𝒙</m:t>
                    </m:r>
                    <m:r>
                      <a:rPr lang="en-US" sz="2000" i="1">
                        <a:latin typeface="Cambria Math" panose="02040503050406030204" pitchFamily="18" charset="0"/>
                        <a:ea typeface="PMingLiU" charset="0"/>
                        <a:sym typeface="Wingdings"/>
                      </a:rPr>
                      <m:t>)</m:t>
                    </m:r>
                  </m:oMath>
                </a14:m>
                <a:r>
                  <a:rPr lang="en-US" sz="2000" dirty="0">
                    <a:latin typeface="Arial" charset="0"/>
                    <a:ea typeface="PMingLiU" charset="0"/>
                    <a:sym typeface="Wingdings"/>
                  </a:rPr>
                  <a:t> </a:t>
                </a:r>
                <a:endParaRPr lang="en-US" sz="2000" dirty="0" smtClean="0">
                  <a:latin typeface="Arial" charset="0"/>
                  <a:ea typeface="PMingLiU" charset="0"/>
                  <a:sym typeface="Wingdings"/>
                </a:endParaRPr>
              </a:p>
              <a:p>
                <a:pPr marL="1714500" lvl="3" indent="-342900">
                  <a:spcBef>
                    <a:spcPct val="20000"/>
                  </a:spcBef>
                  <a:buClr>
                    <a:schemeClr val="folHlink"/>
                  </a:buClr>
                  <a:buSzPct val="90000"/>
                  <a:buFont typeface="Wingdings" charset="0"/>
                  <a:buChar char="n"/>
                  <a:defRPr/>
                </a:pPr>
                <a14:m>
                  <m:oMath xmlns:m="http://schemas.openxmlformats.org/officeDocument/2006/math">
                    <m:r>
                      <a:rPr lang="en-US" sz="2000" i="1">
                        <a:latin typeface="Cambria Math" panose="02040503050406030204" pitchFamily="18" charset="0"/>
                        <a:ea typeface="PMingLiU" charset="0"/>
                        <a:sym typeface="Wingdings"/>
                      </a:rPr>
                      <m:t>𝜙</m:t>
                    </m:r>
                    <m:r>
                      <a:rPr lang="en-US" sz="2000" i="1">
                        <a:latin typeface="Cambria Math" panose="02040503050406030204" pitchFamily="18" charset="0"/>
                        <a:ea typeface="PMingLiU" charset="0"/>
                        <a:sym typeface="Wingdings"/>
                      </a:rPr>
                      <m:t>(</m:t>
                    </m:r>
                    <m:r>
                      <a:rPr lang="en-US" sz="2000" b="1" i="1">
                        <a:latin typeface="Cambria Math" panose="02040503050406030204" pitchFamily="18" charset="0"/>
                        <a:ea typeface="PMingLiU" charset="0"/>
                        <a:sym typeface="Wingdings"/>
                      </a:rPr>
                      <m:t>𝒙</m:t>
                    </m:r>
                    <m:r>
                      <a:rPr lang="en-US" sz="2000" i="1">
                        <a:latin typeface="Cambria Math" panose="02040503050406030204" pitchFamily="18" charset="0"/>
                        <a:ea typeface="PMingLiU" charset="0"/>
                        <a:sym typeface="Wingdings"/>
                      </a:rPr>
                      <m:t>)</m:t>
                    </m:r>
                  </m:oMath>
                </a14:m>
                <a:r>
                  <a:rPr lang="en-US" sz="2000" dirty="0" smtClean="0">
                    <a:latin typeface="Arial" charset="0"/>
                    <a:ea typeface="PMingLiU" charset="0"/>
                    <a:sym typeface="Wingdings"/>
                  </a:rPr>
                  <a:t> is compositional, multiple layers</a:t>
                </a:r>
              </a:p>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CNN is convolutional for each layer</a:t>
                </a:r>
                <a:endParaRPr lang="en-US" sz="2000" dirty="0">
                  <a:latin typeface="Arial" charset="0"/>
                  <a:ea typeface="PMingLiU" charset="0"/>
                  <a:sym typeface="Wingdings"/>
                </a:endParaRPr>
              </a:p>
            </p:txBody>
          </p:sp>
        </mc:Choice>
        <mc:Fallback xmlns="">
          <p:sp>
            <p:nvSpPr>
              <p:cNvPr id="20483" name="Rectangle 3"/>
              <p:cNvSpPr>
                <a:spLocks noRot="1" noChangeAspect="1" noMove="1" noResize="1" noEditPoints="1" noAdjustHandles="1" noChangeArrowheads="1" noChangeShapeType="1" noTextEdit="1"/>
              </p:cNvSpPr>
              <p:nvPr/>
            </p:nvSpPr>
            <p:spPr bwMode="auto">
              <a:xfrm>
                <a:off x="-92287" y="292968"/>
                <a:ext cx="8905875" cy="5943600"/>
              </a:xfrm>
              <a:prstGeom prst="rect">
                <a:avLst/>
              </a:prstGeom>
              <a:blipFill rotWithShape="0">
                <a:blip r:embed="rId3"/>
                <a:stretch>
                  <a:fillRect b="-6051"/>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71659822"/>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77" y="1299105"/>
            <a:ext cx="7273323" cy="2647640"/>
          </a:xfrm>
        </p:spPr>
        <p:txBody>
          <a:bodyPr>
            <a:normAutofit fontScale="77500" lnSpcReduction="20000"/>
          </a:bodyPr>
          <a:lstStyle/>
          <a:p>
            <a:pPr marL="0" indent="0">
              <a:buNone/>
            </a:pPr>
            <a:endParaRPr lang="en-US" dirty="0"/>
          </a:p>
          <a:p>
            <a:r>
              <a:rPr lang="en-US" dirty="0" smtClean="0"/>
              <a:t>Add drawing for ‘receptive fields’</a:t>
            </a:r>
          </a:p>
          <a:p>
            <a:r>
              <a:rPr lang="en-US" dirty="0" smtClean="0"/>
              <a:t>Dot product for vectors, convolution, more specific for 2D? Time invariant, or translation invariant, </a:t>
            </a:r>
            <a:r>
              <a:rPr lang="en-US" dirty="0" err="1" smtClean="0"/>
              <a:t>equivariant</a:t>
            </a:r>
            <a:endParaRPr lang="en-US" dirty="0" smtClean="0"/>
          </a:p>
          <a:p>
            <a:r>
              <a:rPr lang="en-US" dirty="0" smtClean="0"/>
              <a:t>Convolution, then nonlinear </a:t>
            </a:r>
            <a:r>
              <a:rPr lang="en-US" dirty="0" err="1" smtClean="0"/>
              <a:t>acitivation</a:t>
            </a:r>
            <a:r>
              <a:rPr lang="en-US" dirty="0" smtClean="0"/>
              <a:t>, also called ‘detection stage’, detector</a:t>
            </a:r>
          </a:p>
          <a:p>
            <a:r>
              <a:rPr lang="en-US" dirty="0" smtClean="0"/>
              <a:t>Pooling is for efficiency, down-sampling, and handling inputs of variable sizes</a:t>
            </a:r>
            <a:r>
              <a:rPr lang="en-US" smtClean="0"/>
              <a:t>, </a:t>
            </a:r>
            <a:endParaRPr lang="en-US" dirty="0" smtClean="0"/>
          </a:p>
        </p:txBody>
      </p:sp>
      <p:sp>
        <p:nvSpPr>
          <p:cNvPr id="4" name="Footer Placeholder 3"/>
          <p:cNvSpPr>
            <a:spLocks noGrp="1"/>
          </p:cNvSpPr>
          <p:nvPr>
            <p:ph type="ftr" sz="quarter" idx="11"/>
          </p:nvPr>
        </p:nvSpPr>
        <p:spPr/>
        <p:txBody>
          <a:bodyPr/>
          <a:lstStyle/>
          <a:p>
            <a:r>
              <a:rPr lang="en-US" altLang="zh-TW" smtClean="0"/>
              <a:t>VisGraph, HKUST</a:t>
            </a:r>
            <a:endParaRPr lang="en-US"/>
          </a:p>
        </p:txBody>
      </p:sp>
      <p:sp>
        <p:nvSpPr>
          <p:cNvPr id="5" name="Content Placeholder 2"/>
          <p:cNvSpPr txBox="1">
            <a:spLocks/>
          </p:cNvSpPr>
          <p:nvPr/>
        </p:nvSpPr>
        <p:spPr>
          <a:xfrm>
            <a:off x="457200" y="3114632"/>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p:txBody>
      </p:sp>
      <p:sp>
        <p:nvSpPr>
          <p:cNvPr id="6" name="Title 5"/>
          <p:cNvSpPr>
            <a:spLocks noGrp="1"/>
          </p:cNvSpPr>
          <p:nvPr>
            <p:ph type="title"/>
          </p:nvPr>
        </p:nvSpPr>
        <p:spPr/>
        <p:txBody>
          <a:bodyPr/>
          <a:lstStyle/>
          <a:p>
            <a:r>
              <a:rPr lang="en-US" dirty="0" smtClean="0"/>
              <a:t>To do</a:t>
            </a:r>
            <a:endParaRPr lang="en-US" dirty="0"/>
          </a:p>
        </p:txBody>
      </p:sp>
    </p:spTree>
    <p:extLst>
      <p:ext uri="{BB962C8B-B14F-4D97-AF65-F5344CB8AC3E}">
        <p14:creationId xmlns:p14="http://schemas.microsoft.com/office/powerpoint/2010/main" val="961261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410455"/>
            <a:ext cx="8229600" cy="1219200"/>
          </a:xfrm>
        </p:spPr>
        <p:txBody>
          <a:bodyPr>
            <a:normAutofit/>
          </a:bodyPr>
          <a:lstStyle/>
          <a:p>
            <a:pPr eaLnBrk="1" hangingPunct="1">
              <a:defRPr/>
            </a:pPr>
            <a:r>
              <a:rPr lang="en-US" b="1" dirty="0" smtClean="0">
                <a:ea typeface="SimHei" pitchFamily="2" charset="-122"/>
                <a:cs typeface="+mn-cs"/>
              </a:rPr>
              <a:t>Cost or loss </a:t>
            </a:r>
            <a:r>
              <a:rPr lang="en-US" b="1" dirty="0" smtClean="0">
                <a:ea typeface="SimHei" pitchFamily="2" charset="-122"/>
                <a:cs typeface="+mn-cs"/>
              </a:rPr>
              <a:t>functions - </a:t>
            </a:r>
            <a:r>
              <a:rPr lang="en-US" b="1" dirty="0" err="1" smtClean="0">
                <a:ea typeface="SimHei" pitchFamily="2" charset="-122"/>
                <a:cs typeface="+mn-cs"/>
              </a:rPr>
              <a:t>bis</a:t>
            </a:r>
            <a:endParaRPr lang="en-US" b="1" kern="1200" dirty="0" smtClean="0">
              <a:ea typeface="SimHei" pitchFamily="2" charset="-122"/>
              <a:cs typeface="+mn-cs"/>
            </a:endParaRPr>
          </a:p>
        </p:txBody>
      </p:sp>
      <p:sp>
        <p:nvSpPr>
          <p:cNvPr id="2" name="Content Placeholder 1"/>
          <p:cNvSpPr>
            <a:spLocks noGrp="1"/>
          </p:cNvSpPr>
          <p:nvPr>
            <p:ph idx="1"/>
          </p:nvPr>
        </p:nvSpPr>
        <p:spPr>
          <a:xfrm>
            <a:off x="478221" y="1808814"/>
            <a:ext cx="8229600" cy="4525963"/>
          </a:xfrm>
        </p:spPr>
        <p:txBody>
          <a:bodyPr>
            <a:normAutofit fontScale="55000" lnSpcReduction="20000"/>
          </a:bodyPr>
          <a:lstStyle/>
          <a:p>
            <a:endParaRPr lang="en-US" dirty="0"/>
          </a:p>
          <a:p>
            <a:r>
              <a:rPr lang="en-US" dirty="0" smtClean="0"/>
              <a:t>Classification and regression are different! </a:t>
            </a:r>
            <a:r>
              <a:rPr lang="en-US" dirty="0" smtClean="0"/>
              <a:t>for different application communities</a:t>
            </a:r>
          </a:p>
          <a:p>
            <a:r>
              <a:rPr lang="en-US" dirty="0" smtClean="0"/>
              <a:t>We used more traditional regression, but the modern one is more on classification, so resulting different loss considerations</a:t>
            </a:r>
            <a:endParaRPr lang="en-US" dirty="0"/>
          </a:p>
          <a:p>
            <a:r>
              <a:rPr lang="en-US" dirty="0" smtClean="0"/>
              <a:t>Regression is harder to optimize, while classification is easier, and more stable</a:t>
            </a:r>
          </a:p>
          <a:p>
            <a:endParaRPr lang="en-US" dirty="0"/>
          </a:p>
          <a:p>
            <a:r>
              <a:rPr lang="en-US" dirty="0"/>
              <a:t>Classification is easier than regression, so always discretize and quantize the output, and convert them into classification tasks!</a:t>
            </a:r>
          </a:p>
          <a:p>
            <a:endParaRPr lang="en-US" dirty="0" smtClean="0"/>
          </a:p>
          <a:p>
            <a:endParaRPr lang="en-US" dirty="0"/>
          </a:p>
          <a:p>
            <a:r>
              <a:rPr lang="en-US" dirty="0" smtClean="0"/>
              <a:t>One big improvement in NN modern development is that the cross-entropy dominates the mean </a:t>
            </a:r>
            <a:r>
              <a:rPr lang="en-US" dirty="0" err="1" smtClean="0"/>
              <a:t>squred</a:t>
            </a:r>
            <a:r>
              <a:rPr lang="en-US" dirty="0" smtClean="0"/>
              <a:t> </a:t>
            </a:r>
            <a:r>
              <a:rPr lang="en-US" dirty="0" smtClean="0"/>
              <a:t>error L2, as </a:t>
            </a:r>
            <a:r>
              <a:rPr lang="en-US" dirty="0"/>
              <a:t>t</a:t>
            </a:r>
            <a:r>
              <a:rPr lang="en-US" dirty="0" smtClean="0"/>
              <a:t>he mean squared error was popular and good for regression, but not that good for NN. because of its fundamental more appropriate distribution assumption, not normal distributions</a:t>
            </a:r>
          </a:p>
          <a:p>
            <a:endParaRPr lang="en-US" dirty="0" smtClean="0"/>
          </a:p>
          <a:p>
            <a:r>
              <a:rPr lang="en-US" dirty="0" smtClean="0"/>
              <a:t>L2 for regression is harder to optimize than the more stable </a:t>
            </a:r>
            <a:r>
              <a:rPr lang="en-US" dirty="0" err="1" smtClean="0"/>
              <a:t>softmax</a:t>
            </a:r>
            <a:r>
              <a:rPr lang="en-US" dirty="0" smtClean="0"/>
              <a:t> for classification</a:t>
            </a:r>
            <a:endParaRPr lang="en-US" dirty="0"/>
          </a:p>
          <a:p>
            <a:r>
              <a:rPr lang="en-US" dirty="0" smtClean="0"/>
              <a:t>L2 is also less robust</a:t>
            </a:r>
          </a:p>
          <a:p>
            <a:endParaRPr lang="en-US" dirty="0"/>
          </a:p>
          <a:p>
            <a:endParaRPr lang="en-US" dirty="0" smtClean="0"/>
          </a:p>
          <a:p>
            <a:endParaRPr lang="en-US" dirty="0"/>
          </a:p>
          <a:p>
            <a:endParaRPr lang="en-US" dirty="0"/>
          </a:p>
          <a:p>
            <a:endParaRPr lang="en-US" dirty="0" smtClean="0"/>
          </a:p>
        </p:txBody>
      </p:sp>
    </p:spTree>
    <p:extLst>
      <p:ext uri="{BB962C8B-B14F-4D97-AF65-F5344CB8AC3E}">
        <p14:creationId xmlns:p14="http://schemas.microsoft.com/office/powerpoint/2010/main" val="3267835102"/>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410455"/>
            <a:ext cx="8229600" cy="1219200"/>
          </a:xfrm>
        </p:spPr>
        <p:txBody>
          <a:bodyPr>
            <a:normAutofit fontScale="90000"/>
          </a:bodyPr>
          <a:lstStyle/>
          <a:p>
            <a:pPr eaLnBrk="1" hangingPunct="1">
              <a:defRPr/>
            </a:pPr>
            <a:r>
              <a:rPr lang="en-US" b="1" dirty="0" smtClean="0">
                <a:ea typeface="SimHei" pitchFamily="2" charset="-122"/>
                <a:cs typeface="+mn-cs"/>
              </a:rPr>
              <a:t>Automatic  differentiation (algorithmic diff)</a:t>
            </a:r>
            <a:r>
              <a:rPr lang="en-US" b="1" dirty="0" smtClean="0">
                <a:ea typeface="SimHei" pitchFamily="2" charset="-122"/>
                <a:cs typeface="+mn-cs"/>
              </a:rPr>
              <a:t>, and </a:t>
            </a:r>
            <a:r>
              <a:rPr lang="en-US" b="1" dirty="0" err="1" smtClean="0">
                <a:ea typeface="SimHei" pitchFamily="2" charset="-122"/>
                <a:cs typeface="+mn-cs"/>
              </a:rPr>
              <a:t>backprop</a:t>
            </a:r>
            <a:r>
              <a:rPr lang="en-US" b="1" dirty="0" smtClean="0">
                <a:ea typeface="SimHei" pitchFamily="2" charset="-122"/>
                <a:cs typeface="+mn-cs"/>
              </a:rPr>
              <a:t>,  its role in the development</a:t>
            </a:r>
            <a:endParaRPr lang="en-US" b="1" kern="1200" dirty="0" smtClean="0">
              <a:ea typeface="SimHei" pitchFamily="2" charset="-122"/>
              <a:cs typeface="+mn-cs"/>
            </a:endParaRPr>
          </a:p>
        </p:txBody>
      </p:sp>
      <p:sp>
        <p:nvSpPr>
          <p:cNvPr id="2" name="Content Placeholder 1"/>
          <p:cNvSpPr>
            <a:spLocks noGrp="1"/>
          </p:cNvSpPr>
          <p:nvPr>
            <p:ph idx="1"/>
          </p:nvPr>
        </p:nvSpPr>
        <p:spPr>
          <a:xfrm>
            <a:off x="478221" y="1808814"/>
            <a:ext cx="8229600" cy="4525963"/>
          </a:xfrm>
        </p:spPr>
        <p:txBody>
          <a:bodyPr>
            <a:normAutofit fontScale="85000" lnSpcReduction="20000"/>
          </a:bodyPr>
          <a:lstStyle/>
          <a:p>
            <a:r>
              <a:rPr lang="en-US" dirty="0" smtClean="0"/>
              <a:t>Differentiation: symbolic or numerical (finite differences)</a:t>
            </a:r>
          </a:p>
          <a:p>
            <a:r>
              <a:rPr lang="en-US" dirty="0" smtClean="0"/>
              <a:t>Automatic differentiation is to compute derivatives algorithmically, </a:t>
            </a:r>
            <a:r>
              <a:rPr lang="en-US" dirty="0" err="1" smtClean="0"/>
              <a:t>backprop</a:t>
            </a:r>
            <a:r>
              <a:rPr lang="en-US" dirty="0" smtClean="0"/>
              <a:t> is only one approach to it.</a:t>
            </a:r>
          </a:p>
          <a:p>
            <a:r>
              <a:rPr lang="en-US" dirty="0" smtClean="0"/>
              <a:t>Its history is related to that of NN and deep learning</a:t>
            </a:r>
          </a:p>
          <a:p>
            <a:endParaRPr lang="en-US" dirty="0" smtClean="0"/>
          </a:p>
          <a:p>
            <a:r>
              <a:rPr lang="en-US" dirty="0" smtClean="0"/>
              <a:t>Worked for traditional small systems, a f(x)</a:t>
            </a:r>
          </a:p>
          <a:p>
            <a:r>
              <a:rPr lang="en-US" dirty="0" smtClean="0"/>
              <a:t>Larger and more explicit </a:t>
            </a:r>
            <a:r>
              <a:rPr lang="en-US" dirty="0" err="1" smtClean="0"/>
              <a:t>composional</a:t>
            </a:r>
            <a:r>
              <a:rPr lang="en-US" dirty="0" smtClean="0"/>
              <a:t> nature of f1(f2(f3(… </a:t>
            </a:r>
            <a:r>
              <a:rPr lang="en-US" dirty="0" err="1" smtClean="0"/>
              <a:t>fn</a:t>
            </a:r>
            <a:r>
              <a:rPr lang="en-US" dirty="0" smtClean="0"/>
              <a:t>(x)))) goes back to the very nature of the derivatives</a:t>
            </a:r>
          </a:p>
          <a:p>
            <a:pPr lvl="1"/>
            <a:r>
              <a:rPr lang="en-US" dirty="0" smtClean="0"/>
              <a:t>Forward mode and reverse mode (it is based on f(</a:t>
            </a:r>
            <a:r>
              <a:rPr lang="en-US" dirty="0" err="1" smtClean="0"/>
              <a:t>a+b</a:t>
            </a:r>
            <a:r>
              <a:rPr lang="en-US" dirty="0" smtClean="0"/>
              <a:t> epsilon) =f(a)+f’(a)b epsilon, f(g(</a:t>
            </a:r>
            <a:r>
              <a:rPr lang="en-US" dirty="0" err="1" smtClean="0"/>
              <a:t>a+b</a:t>
            </a:r>
            <a:r>
              <a:rPr lang="en-US" dirty="0" smtClean="0"/>
              <a:t> epsilon) = f(g(a))+f’(g(a))g’(a) b epsilon)</a:t>
            </a:r>
          </a:p>
          <a:p>
            <a:pPr lvl="1"/>
            <a:r>
              <a:rPr lang="en-US" dirty="0" smtClean="0"/>
              <a:t>The reverse mode is </a:t>
            </a:r>
            <a:r>
              <a:rPr lang="en-US" dirty="0" err="1" smtClean="0"/>
              <a:t>backprop</a:t>
            </a:r>
            <a:r>
              <a:rPr lang="en-US" dirty="0" smtClean="0"/>
              <a:t> for NN</a:t>
            </a:r>
          </a:p>
          <a:p>
            <a:r>
              <a:rPr lang="en-US" dirty="0" smtClean="0"/>
              <a:t>In the end, it benefits as well the classical large optimization such as bundle adjustment</a:t>
            </a:r>
          </a:p>
        </p:txBody>
      </p:sp>
    </p:spTree>
    <p:extLst>
      <p:ext uri="{BB962C8B-B14F-4D97-AF65-F5344CB8AC3E}">
        <p14:creationId xmlns:p14="http://schemas.microsoft.com/office/powerpoint/2010/main" val="2952318387"/>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410455"/>
            <a:ext cx="8229600" cy="1219200"/>
          </a:xfrm>
        </p:spPr>
        <p:txBody>
          <a:bodyPr>
            <a:normAutofit/>
          </a:bodyPr>
          <a:lstStyle/>
          <a:p>
            <a:pPr eaLnBrk="1" hangingPunct="1">
              <a:defRPr/>
            </a:pPr>
            <a:r>
              <a:rPr lang="en-US" b="1" dirty="0" smtClean="0">
                <a:ea typeface="SimHei" pitchFamily="2" charset="-122"/>
                <a:cs typeface="+mn-cs"/>
              </a:rPr>
              <a:t>Viewing the composition of an arbitrary function as a natural layering </a:t>
            </a:r>
            <a:endParaRPr lang="en-US" b="1" kern="1200" dirty="0" smtClean="0">
              <a:ea typeface="SimHei" pitchFamily="2" charset="-122"/>
              <a:cs typeface="+mn-cs"/>
            </a:endParaRPr>
          </a:p>
        </p:txBody>
      </p:sp>
      <p:sp>
        <p:nvSpPr>
          <p:cNvPr id="2" name="Content Placeholder 1"/>
          <p:cNvSpPr>
            <a:spLocks noGrp="1"/>
          </p:cNvSpPr>
          <p:nvPr>
            <p:ph idx="1"/>
          </p:nvPr>
        </p:nvSpPr>
        <p:spPr>
          <a:xfrm>
            <a:off x="478221" y="1808814"/>
            <a:ext cx="8229600" cy="4525963"/>
          </a:xfrm>
        </p:spPr>
        <p:txBody>
          <a:bodyPr>
            <a:normAutofit fontScale="62500" lnSpcReduction="20000"/>
          </a:bodyPr>
          <a:lstStyle/>
          <a:p>
            <a:r>
              <a:rPr lang="en-US" dirty="0" smtClean="0"/>
              <a:t>Take f(</a:t>
            </a:r>
            <a:r>
              <a:rPr lang="en-US" dirty="0" err="1" smtClean="0"/>
              <a:t>x,y</a:t>
            </a:r>
            <a:r>
              <a:rPr lang="en-US" dirty="0" smtClean="0"/>
              <a:t>)=</a:t>
            </a:r>
            <a:r>
              <a:rPr lang="en-US" dirty="0" err="1" smtClean="0"/>
              <a:t>x+s</a:t>
            </a:r>
            <a:r>
              <a:rPr lang="en-US" dirty="0" smtClean="0"/>
              <a:t>(y) / s(x) + (</a:t>
            </a:r>
            <a:r>
              <a:rPr lang="en-US" dirty="0" err="1" smtClean="0"/>
              <a:t>x+y</a:t>
            </a:r>
            <a:r>
              <a:rPr lang="en-US" dirty="0" smtClean="0"/>
              <a:t>)^2, at a given point x=3,y=-4</a:t>
            </a:r>
          </a:p>
          <a:p>
            <a:r>
              <a:rPr lang="en-US" dirty="0" smtClean="0"/>
              <a:t>Forward pass</a:t>
            </a:r>
          </a:p>
          <a:p>
            <a:r>
              <a:rPr lang="en-US" dirty="0" smtClean="0"/>
              <a:t>f</a:t>
            </a:r>
            <a:r>
              <a:rPr lang="en-US" dirty="0"/>
              <a:t>1</a:t>
            </a:r>
            <a:r>
              <a:rPr lang="en-US" dirty="0" smtClean="0"/>
              <a:t>=s(y), f2 = x+f1, f3=s(x), f4=</a:t>
            </a:r>
            <a:r>
              <a:rPr lang="en-US" dirty="0" err="1" smtClean="0"/>
              <a:t>x+y</a:t>
            </a:r>
            <a:r>
              <a:rPr lang="en-US" dirty="0" smtClean="0"/>
              <a:t>, f5=f4^2, f6=f3+f5, f7=1/f6, f8=f2*f7</a:t>
            </a:r>
          </a:p>
          <a:p>
            <a:r>
              <a:rPr lang="en-US" dirty="0" smtClean="0"/>
              <a:t>So f(*)=f8(f7(f6(f5(f4(f3(f2(f1(*)))))))), each of </a:t>
            </a:r>
            <a:r>
              <a:rPr lang="en-US" dirty="0" err="1" smtClean="0"/>
              <a:t>fn</a:t>
            </a:r>
            <a:r>
              <a:rPr lang="en-US" dirty="0" smtClean="0"/>
              <a:t> is a known elementary function or operation</a:t>
            </a:r>
          </a:p>
          <a:p>
            <a:endParaRPr lang="en-US" dirty="0" smtClean="0"/>
          </a:p>
          <a:p>
            <a:r>
              <a:rPr lang="en-US" dirty="0" err="1" smtClean="0"/>
              <a:t>Backprop</a:t>
            </a:r>
            <a:r>
              <a:rPr lang="en-US" dirty="0" smtClean="0"/>
              <a:t> to get (</a:t>
            </a:r>
            <a:r>
              <a:rPr lang="en-US" dirty="0" err="1" smtClean="0"/>
              <a:t>df</a:t>
            </a:r>
            <a:r>
              <a:rPr lang="en-US" dirty="0" smtClean="0"/>
              <a:t>/dx, </a:t>
            </a:r>
            <a:r>
              <a:rPr lang="en-US" dirty="0" err="1" smtClean="0"/>
              <a:t>df</a:t>
            </a:r>
            <a:r>
              <a:rPr lang="en-US" dirty="0" smtClean="0"/>
              <a:t>/</a:t>
            </a:r>
            <a:r>
              <a:rPr lang="en-US" dirty="0" err="1" smtClean="0"/>
              <a:t>dy</a:t>
            </a:r>
            <a:r>
              <a:rPr lang="en-US" dirty="0" smtClean="0"/>
              <a:t>), or </a:t>
            </a:r>
            <a:r>
              <a:rPr lang="en-US" dirty="0" err="1" smtClean="0"/>
              <a:t>abreviated</a:t>
            </a:r>
            <a:r>
              <a:rPr lang="en-US" dirty="0" smtClean="0"/>
              <a:t> as (</a:t>
            </a:r>
            <a:r>
              <a:rPr lang="en-US" dirty="0" err="1" smtClean="0"/>
              <a:t>dx,dy</a:t>
            </a:r>
            <a:r>
              <a:rPr lang="en-US" dirty="0" smtClean="0"/>
              <a:t>), at (3,-4)</a:t>
            </a:r>
            <a:endParaRPr lang="en-US" dirty="0"/>
          </a:p>
          <a:p>
            <a:r>
              <a:rPr lang="en-US" dirty="0" smtClean="0"/>
              <a:t>f8=f, </a:t>
            </a:r>
            <a:r>
              <a:rPr lang="en-US" dirty="0" err="1" smtClean="0"/>
              <a:t>abreviate</a:t>
            </a:r>
            <a:r>
              <a:rPr lang="en-US" dirty="0" smtClean="0"/>
              <a:t> </a:t>
            </a:r>
            <a:r>
              <a:rPr lang="en-US" dirty="0" err="1" smtClean="0"/>
              <a:t>df</a:t>
            </a:r>
            <a:r>
              <a:rPr lang="en-US" dirty="0" smtClean="0"/>
              <a:t>/df7 or df8/df7 as df7, </a:t>
            </a:r>
            <a:r>
              <a:rPr lang="en-US" dirty="0" err="1" smtClean="0"/>
              <a:t>df</a:t>
            </a:r>
            <a:r>
              <a:rPr lang="en-US" dirty="0" smtClean="0"/>
              <a:t>/df7=f2,…, and </a:t>
            </a:r>
            <a:r>
              <a:rPr lang="en-US" dirty="0" err="1" smtClean="0"/>
              <a:t>df</a:t>
            </a:r>
            <a:r>
              <a:rPr lang="en-US" dirty="0" smtClean="0"/>
              <a:t>/dx as dx, …</a:t>
            </a:r>
          </a:p>
          <a:p>
            <a:r>
              <a:rPr lang="en-US" dirty="0" smtClean="0"/>
              <a:t>df7=f2, (df2=f7), df6= (-1/f6^2) * df7, df5=df6, (df3=df6), df4=(2*f4)df5, dx=df4, </a:t>
            </a:r>
            <a:r>
              <a:rPr lang="en-US" dirty="0" err="1" smtClean="0"/>
              <a:t>dy</a:t>
            </a:r>
            <a:r>
              <a:rPr lang="en-US" dirty="0" smtClean="0"/>
              <a:t>=df4, dx += (1-s(x)*s(x)*df3 (</a:t>
            </a:r>
            <a:r>
              <a:rPr lang="en-US" dirty="0" err="1" smtClean="0"/>
              <a:t>backprop</a:t>
            </a:r>
            <a:r>
              <a:rPr lang="en-US" dirty="0" smtClean="0"/>
              <a:t> in s(x)=f3), dx += df2 (</a:t>
            </a:r>
            <a:r>
              <a:rPr lang="en-US" dirty="0" err="1" smtClean="0"/>
              <a:t>backprop</a:t>
            </a:r>
            <a:r>
              <a:rPr lang="en-US" dirty="0" smtClean="0"/>
              <a:t> in f2), </a:t>
            </a:r>
            <a:r>
              <a:rPr lang="en-US" dirty="0" err="1" smtClean="0"/>
              <a:t>dy</a:t>
            </a:r>
            <a:r>
              <a:rPr lang="en-US" dirty="0" smtClean="0"/>
              <a:t> += df2 (</a:t>
            </a:r>
            <a:r>
              <a:rPr lang="en-US" dirty="0" err="1" smtClean="0"/>
              <a:t>backprop</a:t>
            </a:r>
            <a:r>
              <a:rPr lang="en-US" dirty="0" smtClean="0"/>
              <a:t> in f2), </a:t>
            </a:r>
            <a:r>
              <a:rPr lang="en-US" dirty="0" err="1" smtClean="0"/>
              <a:t>dy</a:t>
            </a:r>
            <a:r>
              <a:rPr lang="en-US" dirty="0" smtClean="0"/>
              <a:t> += (1-s(y))*s(y)*df1 (</a:t>
            </a:r>
            <a:r>
              <a:rPr lang="en-US" dirty="0" err="1" smtClean="0"/>
              <a:t>backprop</a:t>
            </a:r>
            <a:r>
              <a:rPr lang="en-US" dirty="0" smtClean="0"/>
              <a:t> in s(y)=f1)</a:t>
            </a:r>
          </a:p>
          <a:p>
            <a:endParaRPr lang="en-US" dirty="0"/>
          </a:p>
          <a:p>
            <a:r>
              <a:rPr lang="en-US" dirty="0" smtClean="0"/>
              <a:t>In NN, there are just more variables in each layer, but the elementary functions are much simpler: add, multiply, and max.</a:t>
            </a:r>
          </a:p>
          <a:p>
            <a:r>
              <a:rPr lang="en-US" dirty="0" smtClean="0"/>
              <a:t>Even the primitive function in each layer takes also the simplest one! Then just a lot of them!</a:t>
            </a:r>
          </a:p>
        </p:txBody>
      </p:sp>
    </p:spTree>
    <p:extLst>
      <p:ext uri="{BB962C8B-B14F-4D97-AF65-F5344CB8AC3E}">
        <p14:creationId xmlns:p14="http://schemas.microsoft.com/office/powerpoint/2010/main" val="138461713"/>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410455"/>
            <a:ext cx="8229600" cy="1219200"/>
          </a:xfrm>
        </p:spPr>
        <p:txBody>
          <a:bodyPr>
            <a:normAutofit/>
          </a:bodyPr>
          <a:lstStyle/>
          <a:p>
            <a:pPr eaLnBrk="1" hangingPunct="1">
              <a:defRPr/>
            </a:pPr>
            <a:r>
              <a:rPr lang="en-US" b="1" dirty="0" smtClean="0">
                <a:ea typeface="SimHei" pitchFamily="2" charset="-122"/>
                <a:cs typeface="+mn-cs"/>
              </a:rPr>
              <a:t>Computational graph</a:t>
            </a:r>
            <a:endParaRPr lang="en-US" b="1" kern="1200" dirty="0" smtClean="0">
              <a:ea typeface="SimHei" pitchFamily="2" charset="-122"/>
              <a:cs typeface="+mn-cs"/>
            </a:endParaRPr>
          </a:p>
        </p:txBody>
      </p:sp>
      <p:sp>
        <p:nvSpPr>
          <p:cNvPr id="2" name="Content Placeholder 1"/>
          <p:cNvSpPr>
            <a:spLocks noGrp="1"/>
          </p:cNvSpPr>
          <p:nvPr>
            <p:ph idx="1"/>
          </p:nvPr>
        </p:nvSpPr>
        <p:spPr>
          <a:xfrm>
            <a:off x="478221" y="1808814"/>
            <a:ext cx="8229600" cy="4525963"/>
          </a:xfrm>
        </p:spPr>
        <p:txBody>
          <a:bodyPr>
            <a:normAutofit/>
          </a:bodyPr>
          <a:lstStyle/>
          <a:p>
            <a:r>
              <a:rPr lang="en-US" dirty="0" smtClean="0"/>
              <a:t>NN </a:t>
            </a:r>
            <a:r>
              <a:rPr lang="en-US" dirty="0" smtClean="0"/>
              <a:t>is described with a relatively informal graph language</a:t>
            </a:r>
          </a:p>
          <a:p>
            <a:r>
              <a:rPr lang="en-US" dirty="0" smtClean="0"/>
              <a:t>More precise computational graph to describe the </a:t>
            </a:r>
            <a:r>
              <a:rPr lang="en-US" dirty="0" err="1" smtClean="0"/>
              <a:t>backprop</a:t>
            </a:r>
            <a:r>
              <a:rPr lang="en-US" dirty="0" smtClean="0"/>
              <a:t>  algorithms</a:t>
            </a:r>
          </a:p>
        </p:txBody>
      </p:sp>
    </p:spTree>
    <p:extLst>
      <p:ext uri="{BB962C8B-B14F-4D97-AF65-F5344CB8AC3E}">
        <p14:creationId xmlns:p14="http://schemas.microsoft.com/office/powerpoint/2010/main" val="118016838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924" y="0"/>
            <a:ext cx="8229600" cy="1143000"/>
          </a:xfrm>
        </p:spPr>
        <p:txBody>
          <a:bodyPr>
            <a:normAutofit fontScale="90000"/>
          </a:bodyPr>
          <a:lstStyle/>
          <a:p>
            <a:r>
              <a:rPr lang="en-US" dirty="0" smtClean="0"/>
              <a:t>Image classification and object recognition</a:t>
            </a:r>
            <a:endParaRPr lang="en-US" dirty="0"/>
          </a:p>
        </p:txBody>
      </p:sp>
      <p:sp>
        <p:nvSpPr>
          <p:cNvPr id="3" name="Content Placeholder 2"/>
          <p:cNvSpPr>
            <a:spLocks noGrp="1"/>
          </p:cNvSpPr>
          <p:nvPr>
            <p:ph idx="1"/>
          </p:nvPr>
        </p:nvSpPr>
        <p:spPr>
          <a:xfrm>
            <a:off x="457200" y="1276708"/>
            <a:ext cx="8229600" cy="4525963"/>
          </a:xfrm>
        </p:spPr>
        <p:txBody>
          <a:bodyPr>
            <a:normAutofit fontScale="55000" lnSpcReduction="20000"/>
          </a:bodyPr>
          <a:lstStyle/>
          <a:p>
            <a:r>
              <a:rPr lang="en-US" dirty="0" smtClean="0"/>
              <a:t>Viewing an image as a one dimensional vector of features x, thanks to features! (or simply pixels if you would like), </a:t>
            </a:r>
          </a:p>
          <a:p>
            <a:r>
              <a:rPr lang="en-US" dirty="0"/>
              <a:t>I</a:t>
            </a:r>
            <a:r>
              <a:rPr lang="en-US" dirty="0" smtClean="0"/>
              <a:t>mage classification and recognition becomes a machine learning application f(x).</a:t>
            </a:r>
          </a:p>
          <a:p>
            <a:endParaRPr lang="en-US" dirty="0" smtClean="0"/>
          </a:p>
          <a:p>
            <a:r>
              <a:rPr lang="en-US" dirty="0" smtClean="0"/>
              <a:t>What </a:t>
            </a:r>
            <a:r>
              <a:rPr lang="en-US" dirty="0"/>
              <a:t>are good features</a:t>
            </a:r>
            <a:r>
              <a:rPr lang="en-US" dirty="0" smtClean="0"/>
              <a:t>?</a:t>
            </a:r>
          </a:p>
          <a:p>
            <a:endParaRPr lang="en-US" dirty="0" smtClean="0"/>
          </a:p>
          <a:p>
            <a:r>
              <a:rPr lang="en-US" dirty="0" smtClean="0"/>
              <a:t>Unsupervised</a:t>
            </a:r>
            <a:r>
              <a:rPr lang="en-US" dirty="0"/>
              <a:t>, given examples </a:t>
            </a:r>
            <a:r>
              <a:rPr lang="en-US" dirty="0" err="1"/>
              <a:t>x_i</a:t>
            </a:r>
            <a:r>
              <a:rPr lang="en-US" dirty="0"/>
              <a:t> of a random variable x, implicitly or explicitly we learn the distributions p(x), or some properties of </a:t>
            </a:r>
            <a:r>
              <a:rPr lang="en-US" dirty="0" smtClean="0"/>
              <a:t>p(x)</a:t>
            </a:r>
          </a:p>
          <a:p>
            <a:pPr lvl="1"/>
            <a:r>
              <a:rPr lang="en-US" dirty="0"/>
              <a:t>PCA Principal Components Analysis</a:t>
            </a:r>
          </a:p>
          <a:p>
            <a:pPr lvl="1"/>
            <a:r>
              <a:rPr lang="en-US" dirty="0"/>
              <a:t>K-means </a:t>
            </a:r>
            <a:r>
              <a:rPr lang="en-US" dirty="0" smtClean="0"/>
              <a:t>clustering</a:t>
            </a:r>
          </a:p>
          <a:p>
            <a:pPr lvl="1"/>
            <a:endParaRPr lang="en-US" dirty="0" smtClean="0"/>
          </a:p>
          <a:p>
            <a:r>
              <a:rPr lang="en-US" dirty="0"/>
              <a:t>Given a set of training images and labels, we predict labels of a test image</a:t>
            </a:r>
            <a:r>
              <a:rPr lang="en-US" dirty="0" smtClean="0"/>
              <a:t>.</a:t>
            </a:r>
          </a:p>
          <a:p>
            <a:endParaRPr lang="en-US" dirty="0"/>
          </a:p>
          <a:p>
            <a:r>
              <a:rPr lang="en-US" dirty="0" smtClean="0"/>
              <a:t>Supervised</a:t>
            </a:r>
            <a:r>
              <a:rPr lang="en-US" dirty="0"/>
              <a:t>, given examples </a:t>
            </a:r>
            <a:r>
              <a:rPr lang="en-US" dirty="0" err="1"/>
              <a:t>x_i</a:t>
            </a:r>
            <a:r>
              <a:rPr lang="en-US" dirty="0"/>
              <a:t> and associated values or labels </a:t>
            </a:r>
            <a:r>
              <a:rPr lang="en-US" dirty="0" err="1"/>
              <a:t>y_i</a:t>
            </a:r>
            <a:r>
              <a:rPr lang="en-US" dirty="0"/>
              <a:t>, we learn to predict a y from a x,  usually by estimating p(</a:t>
            </a:r>
            <a:r>
              <a:rPr lang="en-US" dirty="0" err="1"/>
              <a:t>y|x</a:t>
            </a:r>
            <a:r>
              <a:rPr lang="en-US" dirty="0"/>
              <a:t>)</a:t>
            </a:r>
          </a:p>
          <a:p>
            <a:pPr lvl="1"/>
            <a:r>
              <a:rPr lang="en-US" dirty="0"/>
              <a:t>KNN K-Nearest Neighbors </a:t>
            </a:r>
          </a:p>
          <a:p>
            <a:pPr lvl="2"/>
            <a:r>
              <a:rPr lang="en-US" dirty="0"/>
              <a:t>Distance metric and the (hyper) parameter K</a:t>
            </a:r>
          </a:p>
          <a:p>
            <a:pPr lvl="2"/>
            <a:r>
              <a:rPr lang="en-US" dirty="0"/>
              <a:t>Slow by curse of dimension</a:t>
            </a:r>
          </a:p>
          <a:p>
            <a:pPr lvl="1"/>
            <a:r>
              <a:rPr lang="en-US" dirty="0"/>
              <a:t>From linear classifiers to nonlinear neural </a:t>
            </a:r>
            <a:r>
              <a:rPr lang="en-US" dirty="0" smtClean="0"/>
              <a:t>networks</a:t>
            </a:r>
            <a:endParaRPr lang="en-US" dirty="0"/>
          </a:p>
        </p:txBody>
      </p:sp>
    </p:spTree>
    <p:extLst>
      <p:ext uri="{BB962C8B-B14F-4D97-AF65-F5344CB8AC3E}">
        <p14:creationId xmlns:p14="http://schemas.microsoft.com/office/powerpoint/2010/main" val="3564883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410455"/>
            <a:ext cx="8229600" cy="1219200"/>
          </a:xfrm>
        </p:spPr>
        <p:txBody>
          <a:bodyPr>
            <a:normAutofit/>
          </a:bodyPr>
          <a:lstStyle/>
          <a:p>
            <a:pPr eaLnBrk="1" hangingPunct="1">
              <a:defRPr/>
            </a:pPr>
            <a:r>
              <a:rPr lang="en-US" b="1" dirty="0" smtClean="0">
                <a:ea typeface="SimHei" pitchFamily="2" charset="-122"/>
                <a:cs typeface="+mn-cs"/>
              </a:rPr>
              <a:t>Structured probabilistic models, Graphical models, and factor graph</a:t>
            </a:r>
            <a:endParaRPr lang="en-US" b="1" kern="1200" dirty="0" smtClean="0">
              <a:ea typeface="SimHei" pitchFamily="2" charset="-122"/>
              <a:cs typeface="+mn-cs"/>
            </a:endParaRPr>
          </a:p>
        </p:txBody>
      </p:sp>
      <p:sp>
        <p:nvSpPr>
          <p:cNvPr id="2" name="Content Placeholder 1"/>
          <p:cNvSpPr>
            <a:spLocks noGrp="1"/>
          </p:cNvSpPr>
          <p:nvPr>
            <p:ph idx="1"/>
          </p:nvPr>
        </p:nvSpPr>
        <p:spPr>
          <a:xfrm>
            <a:off x="478221" y="1808814"/>
            <a:ext cx="8229600" cy="4525963"/>
          </a:xfrm>
        </p:spPr>
        <p:txBody>
          <a:bodyPr>
            <a:normAutofit/>
          </a:bodyPr>
          <a:lstStyle/>
          <a:p>
            <a:r>
              <a:rPr lang="en-US" dirty="0" smtClean="0"/>
              <a:t>A structured probabilistic model is a way of describing a probability distribution.</a:t>
            </a:r>
          </a:p>
          <a:p>
            <a:r>
              <a:rPr lang="en-US" dirty="0" smtClean="0"/>
              <a:t>Structured probabilistic models are referred to as graphical models</a:t>
            </a:r>
          </a:p>
          <a:p>
            <a:r>
              <a:rPr lang="en-US" dirty="0" smtClean="0"/>
              <a:t>Factor graphs are another way of drawing undirected models that resolve an ambiguity in the graphical representation of standard undirected model syntax.</a:t>
            </a:r>
          </a:p>
        </p:txBody>
      </p:sp>
    </p:spTree>
    <p:extLst>
      <p:ext uri="{BB962C8B-B14F-4D97-AF65-F5344CB8AC3E}">
        <p14:creationId xmlns:p14="http://schemas.microsoft.com/office/powerpoint/2010/main" val="378522927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924" y="0"/>
            <a:ext cx="8229600" cy="1143000"/>
          </a:xfrm>
        </p:spPr>
        <p:txBody>
          <a:bodyPr>
            <a:normAutofit/>
          </a:bodyPr>
          <a:lstStyle/>
          <a:p>
            <a:r>
              <a:rPr lang="en-US" dirty="0" smtClean="0"/>
              <a:t>Unsupervised</a:t>
            </a:r>
            <a:endParaRPr lang="en-US" dirty="0"/>
          </a:p>
        </p:txBody>
      </p:sp>
      <p:sp>
        <p:nvSpPr>
          <p:cNvPr id="3" name="Content Placeholder 2"/>
          <p:cNvSpPr>
            <a:spLocks noGrp="1"/>
          </p:cNvSpPr>
          <p:nvPr>
            <p:ph idx="1"/>
          </p:nvPr>
        </p:nvSpPr>
        <p:spPr>
          <a:xfrm>
            <a:off x="457200" y="1276708"/>
            <a:ext cx="8229600" cy="4525963"/>
          </a:xfrm>
        </p:spPr>
        <p:txBody>
          <a:bodyPr>
            <a:normAutofit/>
          </a:bodyPr>
          <a:lstStyle/>
          <a:p>
            <a:endParaRPr lang="en-US" dirty="0" smtClean="0"/>
          </a:p>
          <a:p>
            <a:r>
              <a:rPr lang="en-US" dirty="0" smtClean="0"/>
              <a:t>K-means clustering</a:t>
            </a:r>
          </a:p>
          <a:p>
            <a:pPr lvl="1"/>
            <a:r>
              <a:rPr lang="en-US" dirty="0" smtClean="0"/>
              <a:t>Partition n data points into k clusters</a:t>
            </a:r>
          </a:p>
          <a:p>
            <a:pPr lvl="1"/>
            <a:r>
              <a:rPr lang="en-US" dirty="0" smtClean="0"/>
              <a:t>NP hard</a:t>
            </a:r>
          </a:p>
          <a:p>
            <a:pPr lvl="1"/>
            <a:r>
              <a:rPr lang="en-US" dirty="0" smtClean="0"/>
              <a:t>heuristics</a:t>
            </a:r>
          </a:p>
          <a:p>
            <a:r>
              <a:rPr lang="en-US" dirty="0" smtClean="0"/>
              <a:t>PCA Principal Components Analysis</a:t>
            </a:r>
          </a:p>
          <a:p>
            <a:pPr lvl="1"/>
            <a:r>
              <a:rPr lang="en-US" dirty="0" smtClean="0"/>
              <a:t>Learns an orthogonal, linear transformation of the data</a:t>
            </a:r>
          </a:p>
          <a:p>
            <a:endParaRPr lang="en-US" dirty="0"/>
          </a:p>
        </p:txBody>
      </p:sp>
    </p:spTree>
    <p:extLst>
      <p:ext uri="{BB962C8B-B14F-4D97-AF65-F5344CB8AC3E}">
        <p14:creationId xmlns:p14="http://schemas.microsoft.com/office/powerpoint/2010/main" val="83279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7" name="Picture 6"/>
          <p:cNvPicPr>
            <a:picLocks noChangeAspect="1"/>
          </p:cNvPicPr>
          <p:nvPr/>
        </p:nvPicPr>
        <p:blipFill>
          <a:blip r:embed="rId3"/>
          <a:stretch>
            <a:fillRect/>
          </a:stretch>
        </p:blipFill>
        <p:spPr>
          <a:xfrm>
            <a:off x="1649801" y="1305942"/>
            <a:ext cx="5397980" cy="4198429"/>
          </a:xfrm>
          <a:prstGeom prst="rect">
            <a:avLst/>
          </a:prstGeom>
        </p:spPr>
      </p:pic>
    </p:spTree>
    <p:extLst>
      <p:ext uri="{BB962C8B-B14F-4D97-AF65-F5344CB8AC3E}">
        <p14:creationId xmlns:p14="http://schemas.microsoft.com/office/powerpoint/2010/main" val="664156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924" y="0"/>
            <a:ext cx="8229600" cy="1143000"/>
          </a:xfrm>
        </p:spPr>
        <p:txBody>
          <a:bodyPr>
            <a:normAutofit/>
          </a:bodyPr>
          <a:lstStyle/>
          <a:p>
            <a:r>
              <a:rPr lang="en-US" dirty="0" smtClean="0"/>
              <a:t>Supervised</a:t>
            </a:r>
            <a:endParaRPr lang="en-US" dirty="0"/>
          </a:p>
        </p:txBody>
      </p:sp>
      <p:sp>
        <p:nvSpPr>
          <p:cNvPr id="3" name="Content Placeholder 2"/>
          <p:cNvSpPr>
            <a:spLocks noGrp="1"/>
          </p:cNvSpPr>
          <p:nvPr>
            <p:ph idx="1"/>
          </p:nvPr>
        </p:nvSpPr>
        <p:spPr>
          <a:xfrm>
            <a:off x="457200" y="1276708"/>
            <a:ext cx="8229600" cy="4525963"/>
          </a:xfrm>
        </p:spPr>
        <p:txBody>
          <a:bodyPr>
            <a:normAutofit/>
          </a:bodyPr>
          <a:lstStyle/>
          <a:p>
            <a:endParaRPr lang="en-US" dirty="0"/>
          </a:p>
          <a:p>
            <a:r>
              <a:rPr lang="en-US" dirty="0" smtClean="0"/>
              <a:t>Given a set of training images and labels, we predict labels of a test image.</a:t>
            </a:r>
          </a:p>
          <a:p>
            <a:r>
              <a:rPr lang="en-US" dirty="0"/>
              <a:t>Supervised learning </a:t>
            </a:r>
            <a:r>
              <a:rPr lang="en-US" dirty="0" smtClean="0"/>
              <a:t>algorithms</a:t>
            </a:r>
            <a:endParaRPr lang="en-US" dirty="0"/>
          </a:p>
          <a:p>
            <a:pPr lvl="1"/>
            <a:r>
              <a:rPr lang="en-US" dirty="0" smtClean="0"/>
              <a:t>KNN K-Nearest Neighbors </a:t>
            </a:r>
          </a:p>
          <a:p>
            <a:pPr lvl="2"/>
            <a:r>
              <a:rPr lang="en-US" dirty="0" smtClean="0"/>
              <a:t>Distance metric and the (hyper) parameter K</a:t>
            </a:r>
          </a:p>
          <a:p>
            <a:pPr lvl="2"/>
            <a:r>
              <a:rPr lang="en-US" dirty="0" smtClean="0"/>
              <a:t>Slow by curse of dimension</a:t>
            </a:r>
          </a:p>
          <a:p>
            <a:pPr lvl="1"/>
            <a:r>
              <a:rPr lang="en-US" dirty="0" smtClean="0"/>
              <a:t>From linear classifiers to nonlinear neural networks</a:t>
            </a:r>
          </a:p>
        </p:txBody>
      </p:sp>
    </p:spTree>
    <p:extLst>
      <p:ext uri="{BB962C8B-B14F-4D97-AF65-F5344CB8AC3E}">
        <p14:creationId xmlns:p14="http://schemas.microsoft.com/office/powerpoint/2010/main" val="38708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8455" y="2113472"/>
            <a:ext cx="6909955" cy="3157269"/>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098144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86210"/>
            <a:ext cx="8229600" cy="1143000"/>
          </a:xfrm>
        </p:spPr>
        <p:txBody>
          <a:bodyPr>
            <a:normAutofit/>
          </a:bodyPr>
          <a:lstStyle/>
          <a:p>
            <a:r>
              <a:rPr lang="en-US" dirty="0" smtClean="0"/>
              <a:t>Fundamental linear classifiers</a:t>
            </a:r>
            <a:endParaRPr lang="en-US" dirty="0"/>
          </a:p>
        </p:txBody>
      </p:sp>
      <p:sp>
        <p:nvSpPr>
          <p:cNvPr id="3" name="Content Placeholder 2"/>
          <p:cNvSpPr>
            <a:spLocks noGrp="1"/>
          </p:cNvSpPr>
          <p:nvPr>
            <p:ph idx="1"/>
          </p:nvPr>
        </p:nvSpPr>
        <p:spPr>
          <a:xfrm>
            <a:off x="574158" y="4595018"/>
            <a:ext cx="8229600" cy="4525963"/>
          </a:xfrm>
        </p:spPr>
        <p:txBody>
          <a:bodyPr/>
          <a:lstStyle/>
          <a:p>
            <a:endParaRPr lang="en-US" dirty="0"/>
          </a:p>
        </p:txBody>
      </p:sp>
    </p:spTree>
    <p:extLst>
      <p:ext uri="{BB962C8B-B14F-4D97-AF65-F5344CB8AC3E}">
        <p14:creationId xmlns:p14="http://schemas.microsoft.com/office/powerpoint/2010/main" val="4122892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32083"/>
            <a:ext cx="8229600" cy="1219200"/>
          </a:xfrm>
        </p:spPr>
        <p:txBody>
          <a:bodyPr>
            <a:normAutofit/>
          </a:bodyPr>
          <a:lstStyle/>
          <a:p>
            <a:pPr eaLnBrk="1" hangingPunct="1">
              <a:defRPr/>
            </a:pPr>
            <a:r>
              <a:rPr lang="en-US" b="1" dirty="0" smtClean="0">
                <a:ea typeface="SimHei" pitchFamily="2" charset="-122"/>
                <a:cs typeface="+mn-cs"/>
              </a:rPr>
              <a:t>Fundamental binary linear classifiers</a:t>
            </a:r>
            <a:endParaRPr lang="en-US" b="1" kern="1200" dirty="0" smtClean="0">
              <a:ea typeface="SimHei" pitchFamily="2" charset="-122"/>
              <a:cs typeface="+mn-cs"/>
            </a:endParaRPr>
          </a:p>
        </p:txBody>
      </p:sp>
      <mc:AlternateContent xmlns:mc="http://schemas.openxmlformats.org/markup-compatibility/2006" xmlns:a14="http://schemas.microsoft.com/office/drawing/2010/main">
        <mc:Choice Requires="a14">
          <p:sp>
            <p:nvSpPr>
              <p:cNvPr id="20483" name="Rectangle 3"/>
              <p:cNvSpPr>
                <a:spLocks noChangeArrowheads="1"/>
              </p:cNvSpPr>
              <p:nvPr/>
            </p:nvSpPr>
            <p:spPr bwMode="auto">
              <a:xfrm>
                <a:off x="-179372" y="676001"/>
                <a:ext cx="8905875" cy="5943600"/>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lstStyle/>
              <a:p>
                <a:pPr lvl="2">
                  <a:spcBef>
                    <a:spcPct val="20000"/>
                  </a:spcBef>
                  <a:buClr>
                    <a:schemeClr val="folHlink"/>
                  </a:buClr>
                  <a:buSzPct val="90000"/>
                  <a:defRPr/>
                </a:pP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Binary linear classifier  </a:t>
                </a:r>
                <a14:m>
                  <m:oMath xmlns:m="http://schemas.openxmlformats.org/officeDocument/2006/math">
                    <m:r>
                      <m:rPr>
                        <m:sty m:val="p"/>
                      </m:rPr>
                      <a:rPr lang="en-US" sz="2000" b="0" i="0" dirty="0" smtClean="0">
                        <a:latin typeface="Cambria Math" panose="02040503050406030204" pitchFamily="18" charset="0"/>
                        <a:ea typeface="PMingLiU" charset="0"/>
                        <a:sym typeface="Wingdings"/>
                      </a:rPr>
                      <m:t>y</m:t>
                    </m:r>
                    <m:r>
                      <a:rPr lang="en-US" sz="2000" b="0" i="0" dirty="0" smtClean="0">
                        <a:latin typeface="Cambria Math" panose="02040503050406030204" pitchFamily="18" charset="0"/>
                        <a:ea typeface="PMingLiU" charset="0"/>
                        <a:sym typeface="Wingdings"/>
                      </a:rPr>
                      <m:t>= </m:t>
                    </m:r>
                    <m:r>
                      <a:rPr lang="en-US" sz="2000" i="1" dirty="0" smtClean="0">
                        <a:latin typeface="Cambria Math" panose="02040503050406030204" pitchFamily="18" charset="0"/>
                        <a:ea typeface="PMingLiU" charset="0"/>
                        <a:sym typeface="Wingdings"/>
                      </a:rPr>
                      <m:t>𝑓</m:t>
                    </m:r>
                    <m:d>
                      <m:dPr>
                        <m:ctrlPr>
                          <a:rPr lang="en-US" sz="2000" i="1" dirty="0" smtClean="0">
                            <a:latin typeface="Cambria Math" panose="02040503050406030204" pitchFamily="18" charset="0"/>
                            <a:ea typeface="PMingLiU" charset="0"/>
                            <a:sym typeface="Wingdings"/>
                          </a:rPr>
                        </m:ctrlPr>
                      </m:dPr>
                      <m:e>
                        <m:r>
                          <a:rPr lang="en-US" sz="2000" b="1" i="1" dirty="0" smtClean="0">
                            <a:latin typeface="Cambria Math" panose="02040503050406030204" pitchFamily="18" charset="0"/>
                            <a:ea typeface="PMingLiU" charset="0"/>
                            <a:sym typeface="Wingdings"/>
                          </a:rPr>
                          <m:t>𝒙</m:t>
                        </m:r>
                      </m:e>
                    </m:d>
                    <m:r>
                      <a:rPr lang="en-US" sz="2000" i="1" dirty="0" smtClean="0">
                        <a:latin typeface="Cambria Math" panose="02040503050406030204" pitchFamily="18" charset="0"/>
                        <a:ea typeface="PMingLiU" charset="0"/>
                        <a:sym typeface="Wingdings"/>
                      </a:rPr>
                      <m:t>=</m:t>
                    </m:r>
                    <m:r>
                      <a:rPr lang="en-US" sz="2000" b="0" i="1" dirty="0" smtClean="0">
                        <a:latin typeface="Cambria Math" panose="02040503050406030204" pitchFamily="18" charset="0"/>
                        <a:ea typeface="PMingLiU" charset="0"/>
                        <a:sym typeface="Wingdings"/>
                      </a:rPr>
                      <m:t>𝑓</m:t>
                    </m:r>
                    <m:r>
                      <a:rPr lang="en-US" sz="2000" b="1" i="1" dirty="0" smtClean="0">
                        <a:latin typeface="Cambria Math" panose="02040503050406030204" pitchFamily="18" charset="0"/>
                        <a:ea typeface="PMingLiU" charset="0"/>
                        <a:sym typeface="Wingdings"/>
                      </a:rPr>
                      <m:t>(</m:t>
                    </m:r>
                    <m:r>
                      <a:rPr lang="en-US" sz="2000" b="1" i="1" dirty="0" smtClean="0">
                        <a:latin typeface="Cambria Math" panose="02040503050406030204" pitchFamily="18" charset="0"/>
                        <a:ea typeface="PMingLiU" charset="0"/>
                        <a:sym typeface="Wingdings"/>
                      </a:rPr>
                      <m:t>𝒘</m:t>
                    </m:r>
                    <m:r>
                      <a:rPr lang="en-US" sz="2000" i="1" dirty="0" smtClean="0">
                        <a:latin typeface="Cambria Math" panose="02040503050406030204" pitchFamily="18" charset="0"/>
                        <a:ea typeface="PMingLiU" charset="0"/>
                        <a:sym typeface="Wingdings"/>
                      </a:rPr>
                      <m:t> </m:t>
                    </m:r>
                    <m:r>
                      <a:rPr lang="en-US" sz="2000" b="1" i="1" dirty="0" smtClean="0">
                        <a:latin typeface="Cambria Math" panose="02040503050406030204" pitchFamily="18" charset="0"/>
                        <a:ea typeface="PMingLiU" charset="0"/>
                        <a:sym typeface="Wingdings"/>
                      </a:rPr>
                      <m:t>⋅ </m:t>
                    </m:r>
                    <m:r>
                      <a:rPr lang="en-US" sz="2000" b="1" i="1" dirty="0" smtClean="0">
                        <a:latin typeface="Cambria Math" panose="02040503050406030204" pitchFamily="18" charset="0"/>
                        <a:ea typeface="PMingLiU" charset="0"/>
                        <a:sym typeface="Wingdings"/>
                      </a:rPr>
                      <m:t>𝒙</m:t>
                    </m:r>
                    <m:r>
                      <a:rPr lang="en-US" sz="2000" i="1" dirty="0" smtClean="0">
                        <a:latin typeface="Cambria Math" panose="02040503050406030204" pitchFamily="18" charset="0"/>
                        <a:ea typeface="PMingLiU" charset="0"/>
                        <a:sym typeface="Wingdings"/>
                      </a:rPr>
                      <m:t> + </m:t>
                    </m:r>
                    <m:r>
                      <a:rPr lang="en-US" sz="2000" b="0" i="1" dirty="0" smtClean="0">
                        <a:latin typeface="Cambria Math" panose="02040503050406030204" pitchFamily="18" charset="0"/>
                        <a:ea typeface="PMingLiU" charset="0"/>
                        <a:sym typeface="Wingdings"/>
                      </a:rPr>
                      <m:t>𝑏</m:t>
                    </m:r>
                    <m:r>
                      <a:rPr lang="en-US" sz="2000" b="0" i="1" dirty="0" smtClean="0">
                        <a:latin typeface="Cambria Math" panose="02040503050406030204" pitchFamily="18" charset="0"/>
                        <a:ea typeface="PMingLiU" charset="0"/>
                        <a:sym typeface="Wingdings"/>
                      </a:rPr>
                      <m:t>)</m:t>
                    </m:r>
                  </m:oMath>
                </a14:m>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 classification surface is a hyper-plane </a:t>
                </a:r>
                <a14:m>
                  <m:oMath xmlns:m="http://schemas.openxmlformats.org/officeDocument/2006/math">
                    <m:r>
                      <a:rPr lang="en-US" sz="2000" b="1" i="1" dirty="0">
                        <a:latin typeface="Cambria Math" panose="02040503050406030204" pitchFamily="18" charset="0"/>
                        <a:ea typeface="PMingLiU" charset="0"/>
                        <a:sym typeface="Wingdings"/>
                      </a:rPr>
                      <m:t>𝒘</m:t>
                    </m:r>
                    <m:r>
                      <a:rPr lang="en-US" sz="2000" i="1" dirty="0">
                        <a:latin typeface="Cambria Math" panose="02040503050406030204" pitchFamily="18" charset="0"/>
                        <a:ea typeface="PMingLiU" charset="0"/>
                        <a:sym typeface="Wingdings"/>
                      </a:rPr>
                      <m:t> </m:t>
                    </m:r>
                    <m:r>
                      <a:rPr lang="en-US" sz="2000" b="1" i="1" dirty="0">
                        <a:latin typeface="Cambria Math" panose="02040503050406030204" pitchFamily="18" charset="0"/>
                        <a:ea typeface="PMingLiU" charset="0"/>
                        <a:sym typeface="Wingdings"/>
                      </a:rPr>
                      <m:t>⋅ </m:t>
                    </m:r>
                    <m:r>
                      <a:rPr lang="en-US" sz="2000" b="1" i="1" dirty="0">
                        <a:latin typeface="Cambria Math" panose="02040503050406030204" pitchFamily="18" charset="0"/>
                        <a:ea typeface="PMingLiU" charset="0"/>
                        <a:sym typeface="Wingdings"/>
                      </a:rPr>
                      <m:t>𝒙</m:t>
                    </m:r>
                    <m:r>
                      <a:rPr lang="en-US" sz="2000" i="1" dirty="0">
                        <a:latin typeface="Cambria Math" panose="02040503050406030204" pitchFamily="18" charset="0"/>
                        <a:ea typeface="PMingLiU" charset="0"/>
                        <a:sym typeface="Wingdings"/>
                      </a:rPr>
                      <m:t> + </m:t>
                    </m:r>
                    <m:r>
                      <a:rPr lang="en-US" sz="2000" i="1" dirty="0">
                        <a:latin typeface="Cambria Math" panose="02040503050406030204" pitchFamily="18" charset="0"/>
                        <a:ea typeface="PMingLiU" charset="0"/>
                        <a:sym typeface="Wingdings"/>
                      </a:rPr>
                      <m:t>𝑏</m:t>
                    </m:r>
                    <m:r>
                      <a:rPr lang="en-US" sz="2000" b="0" i="1" dirty="0" smtClean="0">
                        <a:latin typeface="Cambria Math" panose="02040503050406030204" pitchFamily="18" charset="0"/>
                        <a:ea typeface="PMingLiU" charset="0"/>
                        <a:sym typeface="Wingdings"/>
                      </a:rPr>
                      <m:t>=0</m:t>
                    </m:r>
                  </m:oMath>
                </a14:m>
                <a:endParaRPr lang="en-US" sz="2000" i="1" dirty="0" smtClean="0">
                  <a:latin typeface="Cambria Math" panose="02040503050406030204" pitchFamily="18"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Decision function </a:t>
                </a:r>
                <a14:m>
                  <m:oMath xmlns:m="http://schemas.openxmlformats.org/officeDocument/2006/math">
                    <m:r>
                      <a:rPr lang="en-US" sz="2000" i="1" dirty="0">
                        <a:latin typeface="Cambria Math" panose="02040503050406030204" pitchFamily="18" charset="0"/>
                        <a:ea typeface="PMingLiU" charset="0"/>
                        <a:sym typeface="Wingdings"/>
                      </a:rPr>
                      <m:t>𝑓</m:t>
                    </m:r>
                    <m:d>
                      <m:dPr>
                        <m:ctrlPr>
                          <a:rPr lang="en-US" sz="2000" i="1" dirty="0">
                            <a:latin typeface="Cambria Math" panose="02040503050406030204" pitchFamily="18" charset="0"/>
                            <a:ea typeface="PMingLiU" charset="0"/>
                            <a:sym typeface="Wingdings"/>
                          </a:rPr>
                        </m:ctrlPr>
                      </m:dPr>
                      <m:e>
                        <m:sSub>
                          <m:sSubPr>
                            <m:ctrlPr>
                              <a:rPr lang="en-US" sz="2000" b="1" i="1" dirty="0" smtClean="0">
                                <a:latin typeface="Cambria Math" panose="02040503050406030204" pitchFamily="18" charset="0"/>
                                <a:ea typeface="PMingLiU" charset="0"/>
                                <a:sym typeface="Wingdings"/>
                              </a:rPr>
                            </m:ctrlPr>
                          </m:sSubPr>
                          <m:e>
                            <m:r>
                              <a:rPr lang="en-US" sz="2000" b="1" i="1" dirty="0">
                                <a:latin typeface="Cambria Math" panose="02040503050406030204" pitchFamily="18" charset="0"/>
                                <a:ea typeface="PMingLiU" charset="0"/>
                                <a:sym typeface="Wingdings"/>
                              </a:rPr>
                              <m:t>𝒙</m:t>
                            </m:r>
                          </m:e>
                          <m:sub>
                            <m:r>
                              <a:rPr lang="en-US" sz="2000" b="1" i="1" dirty="0" smtClean="0">
                                <a:latin typeface="Cambria Math" panose="02040503050406030204" pitchFamily="18" charset="0"/>
                                <a:ea typeface="PMingLiU" charset="0"/>
                                <a:sym typeface="Wingdings"/>
                              </a:rPr>
                              <m:t>𝒊</m:t>
                            </m:r>
                          </m:sub>
                        </m:sSub>
                      </m:e>
                    </m:d>
                    <m:r>
                      <a:rPr lang="en-US" sz="2000" b="1" i="1" dirty="0" smtClean="0">
                        <a:latin typeface="Cambria Math" panose="02040503050406030204" pitchFamily="18" charset="0"/>
                        <a:ea typeface="PMingLiU" charset="0"/>
                        <a:sym typeface="Wingdings"/>
                      </a:rPr>
                      <m:t> </m:t>
                    </m:r>
                  </m:oMath>
                </a14:m>
                <a:r>
                  <a:rPr lang="en-US" sz="2000" dirty="0" smtClean="0">
                    <a:latin typeface="Arial" charset="0"/>
                    <a:ea typeface="PMingLiU" charset="0"/>
                    <a:sym typeface="Wingdings"/>
                  </a:rPr>
                  <a:t>could be a nonlinear thresholding d(</a:t>
                </a:r>
                <a:r>
                  <a:rPr lang="en-US" sz="2000" dirty="0" err="1" smtClean="0">
                    <a:latin typeface="Arial" charset="0"/>
                    <a:ea typeface="PMingLiU" charset="0"/>
                    <a:sym typeface="Wingdings"/>
                  </a:rPr>
                  <a:t>x_i,wx+b</a:t>
                </a:r>
                <a:r>
                  <a:rPr lang="en-US" sz="2000" dirty="0" smtClean="0">
                    <a:latin typeface="Arial" charset="0"/>
                    <a:ea typeface="PMingLiU" charset="0"/>
                    <a:sym typeface="Wingdings"/>
                  </a:rPr>
                  <a:t>), </a:t>
                </a:r>
                <a:endParaRPr lang="en-US" sz="2000" dirty="0">
                  <a:latin typeface="Arial" charset="0"/>
                  <a:ea typeface="PMingLiU" charset="0"/>
                  <a:sym typeface="Wingdings"/>
                </a:endParaRPr>
              </a:p>
              <a:p>
                <a:pPr marL="1714500" lvl="3" indent="-342900">
                  <a:spcBef>
                    <a:spcPct val="20000"/>
                  </a:spcBef>
                  <a:buClr>
                    <a:schemeClr val="folHlink"/>
                  </a:buClr>
                  <a:buSzPct val="90000"/>
                  <a:buFont typeface="Wingdings" charset="0"/>
                  <a:buChar char="n"/>
                  <a:defRPr/>
                </a:pPr>
                <a:r>
                  <a:rPr lang="en-US" sz="2000" dirty="0">
                    <a:latin typeface="Arial" charset="0"/>
                    <a:ea typeface="PMingLiU" charset="0"/>
                    <a:sym typeface="Wingdings"/>
                  </a:rPr>
                  <a:t>Nonlinear distance function, or probability-like sigmoid</a:t>
                </a:r>
              </a:p>
              <a:p>
                <a:pPr lvl="2">
                  <a:spcBef>
                    <a:spcPct val="20000"/>
                  </a:spcBef>
                  <a:buClr>
                    <a:schemeClr val="folHlink"/>
                  </a:buClr>
                  <a:buSzPct val="90000"/>
                  <a:defRPr/>
                </a:pPr>
                <a:endParaRPr lang="en-US" sz="2000" i="1" dirty="0">
                  <a:latin typeface="Cambria Math" panose="02040503050406030204" pitchFamily="18" charset="0"/>
                  <a:ea typeface="PMingLiU" charset="0"/>
                  <a:sym typeface="Wingdings"/>
                </a:endParaRPr>
              </a:p>
              <a:p>
                <a:pPr lvl="2">
                  <a:spcBef>
                    <a:spcPct val="20000"/>
                  </a:spcBef>
                  <a:buClr>
                    <a:schemeClr val="folHlink"/>
                  </a:buClr>
                  <a:buSzPct val="90000"/>
                  <a:defRPr/>
                </a:pPr>
                <a:endParaRPr lang="en-US" sz="2000" dirty="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Geometry, 3d, and n-d</a:t>
                </a: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Linear algebra, linear space</a:t>
                </a: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Linear classifiers </a:t>
                </a:r>
              </a:p>
              <a:p>
                <a:pPr lvl="2">
                  <a:spcBef>
                    <a:spcPct val="20000"/>
                  </a:spcBef>
                  <a:buClr>
                    <a:schemeClr val="folHlink"/>
                  </a:buClr>
                  <a:buSzPct val="90000"/>
                  <a:defRPr/>
                </a:pPr>
                <a:endParaRPr lang="en-US" sz="2000" i="1" dirty="0">
                  <a:latin typeface="Cambria Math" panose="02040503050406030204" pitchFamily="18"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 linear regression is the simplest case where we have a close form solution</a:t>
                </a:r>
                <a:endParaRPr lang="en-US" sz="2000" dirty="0">
                  <a:latin typeface="Arial" charset="0"/>
                  <a:ea typeface="PMingLiU" charset="0"/>
                  <a:sym typeface="Wingdings"/>
                </a:endParaRPr>
              </a:p>
            </p:txBody>
          </p:sp>
        </mc:Choice>
        <mc:Fallback xmlns="">
          <p:sp>
            <p:nvSpPr>
              <p:cNvPr id="20483" name="Rectangle 3"/>
              <p:cNvSpPr>
                <a:spLocks noRot="1" noChangeAspect="1" noMove="1" noResize="1" noEditPoints="1" noAdjustHandles="1" noChangeArrowheads="1" noChangeShapeType="1" noTextEdit="1"/>
              </p:cNvSpPr>
              <p:nvPr/>
            </p:nvSpPr>
            <p:spPr bwMode="auto">
              <a:xfrm>
                <a:off x="-179372" y="676001"/>
                <a:ext cx="8905875" cy="5943600"/>
              </a:xfrm>
              <a:prstGeom prst="rect">
                <a:avLst/>
              </a:prstGeom>
              <a:blipFill rotWithShape="0">
                <a:blip r:embed="rId3"/>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95221427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neuron is a linear classifier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 single neuron is a linear classifier, where the decision function is the </a:t>
            </a:r>
            <a:r>
              <a:rPr lang="en-US" dirty="0"/>
              <a:t>activation </a:t>
            </a:r>
            <a:r>
              <a:rPr lang="en-US" dirty="0" smtClean="0"/>
              <a:t>function </a:t>
            </a:r>
          </a:p>
          <a:p>
            <a:r>
              <a:rPr lang="en-US" dirty="0" smtClean="0"/>
              <a:t>w x + b,    a linear classifier, a neuron,</a:t>
            </a:r>
          </a:p>
          <a:p>
            <a:pPr lvl="1"/>
            <a:endParaRPr lang="en-US" dirty="0" smtClean="0"/>
          </a:p>
          <a:p>
            <a:pPr lvl="1"/>
            <a:r>
              <a:rPr lang="en-US" dirty="0" smtClean="0"/>
              <a:t>It’s a dot product of two vectors, scalar product</a:t>
            </a:r>
          </a:p>
          <a:p>
            <a:pPr lvl="1"/>
            <a:r>
              <a:rPr lang="en-US" dirty="0" smtClean="0"/>
              <a:t>A template matching, a correlation, the template w and the input vector x (or a matched filter)</a:t>
            </a:r>
          </a:p>
          <a:p>
            <a:pPr lvl="1"/>
            <a:r>
              <a:rPr lang="en-US" dirty="0" smtClean="0"/>
              <a:t>Also an algebraic distance, not the geometric one which is non-linear (therefore the solution is usually nonlinear!)</a:t>
            </a:r>
          </a:p>
          <a:p>
            <a:pPr lvl="2"/>
            <a:r>
              <a:rPr lang="en-US" sz="2100" dirty="0">
                <a:solidFill>
                  <a:srgbClr val="E8B7B7">
                    <a:lumMod val="25000"/>
                  </a:srgbClr>
                </a:solidFill>
                <a:effectLst>
                  <a:glow rad="12700">
                    <a:prstClr val="black">
                      <a:lumMod val="50000"/>
                      <a:lumOff val="50000"/>
                      <a:alpha val="50000"/>
                    </a:prstClr>
                  </a:glow>
                </a:effectLst>
              </a:rPr>
              <a:t>The dot product is the metric distance of two points, one data, the other </a:t>
            </a:r>
            <a:r>
              <a:rPr lang="en-US" sz="2100" dirty="0" smtClean="0">
                <a:solidFill>
                  <a:srgbClr val="E8B7B7">
                    <a:lumMod val="25000"/>
                  </a:srgbClr>
                </a:solidFill>
                <a:effectLst>
                  <a:glow rad="12700">
                    <a:prstClr val="black">
                      <a:lumMod val="50000"/>
                      <a:lumOff val="50000"/>
                      <a:alpha val="50000"/>
                    </a:prstClr>
                  </a:glow>
                </a:effectLst>
              </a:rPr>
              <a:t>representative</a:t>
            </a:r>
          </a:p>
          <a:p>
            <a:pPr lvl="2"/>
            <a:r>
              <a:rPr lang="en-US" dirty="0"/>
              <a:t>its angular distance,  x . w = ||x|| || w|| cos theta, true distance  d = ||x-w||^2 = cosine law = ||x||^2 + ||w||^2- 2 ||x|| ||w|| x . x = x .x + </a:t>
            </a:r>
            <a:r>
              <a:rPr lang="en-US" dirty="0" err="1"/>
              <a:t>w.w</a:t>
            </a:r>
            <a:r>
              <a:rPr lang="en-US" dirty="0"/>
              <a:t> – 2 </a:t>
            </a:r>
            <a:r>
              <a:rPr lang="en-US" dirty="0" err="1"/>
              <a:t>x.x</a:t>
            </a:r>
            <a:r>
              <a:rPr lang="en-US" dirty="0"/>
              <a:t> </a:t>
            </a:r>
            <a:r>
              <a:rPr lang="en-US" dirty="0" err="1"/>
              <a:t>w.w</a:t>
            </a:r>
            <a:r>
              <a:rPr lang="en-US" dirty="0"/>
              <a:t> x . w </a:t>
            </a:r>
            <a:endParaRPr lang="en-US" dirty="0" smtClean="0"/>
          </a:p>
          <a:p>
            <a:pPr lvl="1"/>
            <a:r>
              <a:rPr lang="en-US" dirty="0" smtClean="0"/>
              <a:t>The ‘linear’ is that the decision surface is linear, a hyper-plane. The decision function is not linear at all </a:t>
            </a:r>
          </a:p>
          <a:p>
            <a:pPr lvl="1"/>
            <a:endParaRPr lang="en-US" dirty="0"/>
          </a:p>
        </p:txBody>
      </p:sp>
    </p:spTree>
    <p:extLst>
      <p:ext uri="{BB962C8B-B14F-4D97-AF65-F5344CB8AC3E}">
        <p14:creationId xmlns:p14="http://schemas.microsoft.com/office/powerpoint/2010/main" val="2128005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2012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current mania and  euphoria of the AI revolution</a:t>
            </a:r>
          </a:p>
          <a:p>
            <a:pPr lvl="1"/>
            <a:r>
              <a:rPr lang="en-US" dirty="0" smtClean="0"/>
              <a:t>2012, annual gathering, an improvement of 10% (from 75 to 85)</a:t>
            </a:r>
          </a:p>
          <a:p>
            <a:pPr lvl="2"/>
            <a:r>
              <a:rPr lang="en-US" dirty="0" smtClean="0"/>
              <a:t>Computer vision researchers use machine learning techniques to recognize objects in large amount of images</a:t>
            </a:r>
          </a:p>
          <a:p>
            <a:pPr lvl="1"/>
            <a:r>
              <a:rPr lang="en-US" dirty="0" smtClean="0"/>
              <a:t> </a:t>
            </a:r>
            <a:r>
              <a:rPr lang="en-US" dirty="0" smtClean="0">
                <a:sym typeface="Wingdings" panose="05000000000000000000" pitchFamily="2" charset="2"/>
              </a:rPr>
              <a:t>Go back to 1998 (1.5 decade!)</a:t>
            </a:r>
          </a:p>
          <a:p>
            <a:pPr lvl="2"/>
            <a:r>
              <a:rPr lang="en-US" dirty="0" smtClean="0">
                <a:sym typeface="Wingdings" panose="05000000000000000000" pitchFamily="2" charset="2"/>
              </a:rPr>
              <a:t>Textual (hand-written and printed) is actually visual!</a:t>
            </a:r>
          </a:p>
          <a:p>
            <a:pPr lvl="1"/>
            <a:r>
              <a:rPr lang="en-US" dirty="0" smtClean="0">
                <a:sym typeface="Wingdings" panose="05000000000000000000" pitchFamily="2" charset="2"/>
              </a:rPr>
              <a:t>And why wait for so long? </a:t>
            </a:r>
          </a:p>
          <a:p>
            <a:pPr lvl="2"/>
            <a:r>
              <a:rPr lang="en-US" dirty="0" smtClean="0">
                <a:sym typeface="Wingdings" panose="05000000000000000000" pitchFamily="2" charset="2"/>
              </a:rPr>
              <a:t>A silent Hardware revolution: GPU </a:t>
            </a:r>
          </a:p>
          <a:p>
            <a:pPr lvl="2"/>
            <a:r>
              <a:rPr lang="en-US" dirty="0" smtClean="0">
                <a:sym typeface="Wingdings" panose="05000000000000000000" pitchFamily="2" charset="2"/>
              </a:rPr>
              <a:t>Sadly driven by video gaming </a:t>
            </a:r>
          </a:p>
          <a:p>
            <a:pPr lvl="1"/>
            <a:r>
              <a:rPr lang="en-US" dirty="0" err="1" smtClean="0">
                <a:sym typeface="Wingdings" panose="05000000000000000000" pitchFamily="2" charset="2"/>
              </a:rPr>
              <a:t>Nvidia</a:t>
            </a:r>
            <a:r>
              <a:rPr lang="en-US" dirty="0" smtClean="0">
                <a:sym typeface="Wingdings" panose="05000000000000000000" pitchFamily="2" charset="2"/>
              </a:rPr>
              <a:t> (GPU maker) is now in the driving seat of this AI revolution!</a:t>
            </a:r>
          </a:p>
          <a:p>
            <a:r>
              <a:rPr lang="en-US" dirty="0" smtClean="0">
                <a:sym typeface="Wingdings" panose="05000000000000000000" pitchFamily="2" charset="2"/>
              </a:rPr>
              <a:t>2016, </a:t>
            </a:r>
            <a:r>
              <a:rPr lang="en-US" dirty="0" smtClean="0"/>
              <a:t>AlphaGo beats </a:t>
            </a:r>
            <a:r>
              <a:rPr lang="en-US" dirty="0"/>
              <a:t>professionals</a:t>
            </a:r>
          </a:p>
          <a:p>
            <a:pPr lvl="2"/>
            <a:r>
              <a:rPr lang="en-US" dirty="0"/>
              <a:t>A narrow AI program</a:t>
            </a:r>
          </a:p>
          <a:p>
            <a:r>
              <a:rPr lang="en-US" dirty="0" smtClean="0"/>
              <a:t>Re-shaping AI, Computer Science, digital revolution …</a:t>
            </a:r>
          </a:p>
        </p:txBody>
      </p:sp>
    </p:spTree>
    <p:extLst>
      <p:ext uri="{BB962C8B-B14F-4D97-AF65-F5344CB8AC3E}">
        <p14:creationId xmlns:p14="http://schemas.microsoft.com/office/powerpoint/2010/main" val="1592503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s231n.github.io/assets/nn1/neuron.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01736" y="546869"/>
            <a:ext cx="4095149" cy="1750434"/>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cs231n.github.io/assets/nn1/neuron_model.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98627" y="2712212"/>
            <a:ext cx="4511575" cy="257413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1898627" y="5777330"/>
            <a:ext cx="5643170" cy="369332"/>
          </a:xfrm>
          <a:prstGeom prst="rect">
            <a:avLst/>
          </a:prstGeom>
        </p:spPr>
        <p:txBody>
          <a:bodyPr wrap="square">
            <a:spAutoFit/>
          </a:bodyPr>
          <a:lstStyle/>
          <a:p>
            <a:r>
              <a:rPr lang="en-US" dirty="0">
                <a:solidFill>
                  <a:srgbClr val="575651"/>
                </a:solidFill>
                <a:latin typeface="Roboto"/>
              </a:rPr>
              <a:t>A </a:t>
            </a:r>
            <a:r>
              <a:rPr lang="en-US" dirty="0" smtClean="0">
                <a:solidFill>
                  <a:srgbClr val="575651"/>
                </a:solidFill>
                <a:latin typeface="Roboto"/>
              </a:rPr>
              <a:t>biological </a:t>
            </a:r>
            <a:r>
              <a:rPr lang="en-US" dirty="0">
                <a:solidFill>
                  <a:srgbClr val="575651"/>
                </a:solidFill>
                <a:latin typeface="Roboto"/>
              </a:rPr>
              <a:t>neuron </a:t>
            </a:r>
            <a:r>
              <a:rPr lang="en-US" dirty="0" smtClean="0">
                <a:solidFill>
                  <a:srgbClr val="575651"/>
                </a:solidFill>
                <a:latin typeface="Roboto"/>
              </a:rPr>
              <a:t>and </a:t>
            </a:r>
            <a:r>
              <a:rPr lang="en-US" dirty="0">
                <a:solidFill>
                  <a:srgbClr val="575651"/>
                </a:solidFill>
                <a:latin typeface="Roboto"/>
              </a:rPr>
              <a:t>its mathematical </a:t>
            </a:r>
            <a:r>
              <a:rPr lang="en-US" dirty="0" smtClean="0">
                <a:solidFill>
                  <a:srgbClr val="575651"/>
                </a:solidFill>
                <a:latin typeface="Roboto"/>
              </a:rPr>
              <a:t>model.</a:t>
            </a:r>
            <a:endParaRPr lang="en-US" dirty="0"/>
          </a:p>
        </p:txBody>
      </p:sp>
    </p:spTree>
    <p:extLst>
      <p:ext uri="{BB962C8B-B14F-4D97-AF65-F5344CB8AC3E}">
        <p14:creationId xmlns:p14="http://schemas.microsoft.com/office/powerpoint/2010/main" val="1826964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7825"/>
            <a:ext cx="8686800" cy="1143000"/>
          </a:xfrm>
        </p:spPr>
        <p:txBody>
          <a:bodyPr>
            <a:normAutofit/>
          </a:bodyPr>
          <a:lstStyle/>
          <a:p>
            <a:r>
              <a:rPr lang="en-US" dirty="0" smtClean="0"/>
              <a:t>A very simple old example</a:t>
            </a:r>
            <a:endParaRPr lang="en-US" dirty="0"/>
          </a:p>
        </p:txBody>
      </p:sp>
      <p:sp>
        <p:nvSpPr>
          <p:cNvPr id="3" name="Content Placeholder 2"/>
          <p:cNvSpPr>
            <a:spLocks noGrp="1"/>
          </p:cNvSpPr>
          <p:nvPr>
            <p:ph idx="1"/>
          </p:nvPr>
        </p:nvSpPr>
        <p:spPr>
          <a:xfrm>
            <a:off x="531628" y="1624012"/>
            <a:ext cx="8229600" cy="4525963"/>
          </a:xfrm>
        </p:spPr>
        <p:txBody>
          <a:bodyPr>
            <a:normAutofit/>
          </a:bodyPr>
          <a:lstStyle/>
          <a:p>
            <a:pPr marL="0" indent="0">
              <a:buNone/>
            </a:pPr>
            <a:endParaRPr lang="en-US" dirty="0"/>
          </a:p>
          <a:p>
            <a:r>
              <a:rPr lang="en-US" dirty="0" smtClean="0"/>
              <a:t>The </a:t>
            </a:r>
            <a:r>
              <a:rPr lang="en-US" dirty="0" err="1" smtClean="0"/>
              <a:t>chroma</a:t>
            </a:r>
            <a:r>
              <a:rPr lang="en-US" dirty="0" smtClean="0"/>
              <a:t>-key segmentation, we want to remove the blue or green background in images</a:t>
            </a:r>
          </a:p>
          <a:p>
            <a:r>
              <a:rPr lang="en-US" dirty="0" smtClean="0"/>
              <a:t>Given an image RGB, alpha R + betta G + gamma B &gt; threshold or 0.0 R + 0.0 G + 1.0 B &gt; 100</a:t>
            </a:r>
          </a:p>
          <a:p>
            <a:pPr marL="0" indent="0">
              <a:buNone/>
            </a:pPr>
            <a:endParaRPr lang="en-US" dirty="0"/>
          </a:p>
        </p:txBody>
      </p:sp>
    </p:spTree>
    <p:extLst>
      <p:ext uri="{BB962C8B-B14F-4D97-AF65-F5344CB8AC3E}">
        <p14:creationId xmlns:p14="http://schemas.microsoft.com/office/powerpoint/2010/main" val="20610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7825"/>
            <a:ext cx="8686800" cy="1143000"/>
          </a:xfrm>
        </p:spPr>
        <p:txBody>
          <a:bodyPr>
            <a:normAutofit fontScale="90000"/>
          </a:bodyPr>
          <a:lstStyle/>
          <a:p>
            <a:r>
              <a:rPr lang="en-US" dirty="0" smtClean="0"/>
              <a:t>A linear classifier is not that straightforward</a:t>
            </a:r>
            <a:endParaRPr lang="en-US" dirty="0"/>
          </a:p>
        </p:txBody>
      </p:sp>
      <p:sp>
        <p:nvSpPr>
          <p:cNvPr id="3" name="Content Placeholder 2"/>
          <p:cNvSpPr>
            <a:spLocks noGrp="1"/>
          </p:cNvSpPr>
          <p:nvPr>
            <p:ph idx="1"/>
          </p:nvPr>
        </p:nvSpPr>
        <p:spPr>
          <a:xfrm>
            <a:off x="531628" y="1624012"/>
            <a:ext cx="8229600" cy="4525963"/>
          </a:xfrm>
        </p:spPr>
        <p:txBody>
          <a:bodyPr>
            <a:normAutofit fontScale="62500" lnSpcReduction="20000"/>
          </a:bodyPr>
          <a:lstStyle/>
          <a:p>
            <a:pPr marL="0" indent="0">
              <a:buNone/>
            </a:pPr>
            <a:endParaRPr lang="en-US" dirty="0"/>
          </a:p>
          <a:p>
            <a:r>
              <a:rPr lang="en-US" dirty="0" smtClean="0"/>
              <a:t>Two things:  Inference and Learning</a:t>
            </a:r>
          </a:p>
          <a:p>
            <a:endParaRPr lang="en-US" dirty="0"/>
          </a:p>
          <a:p>
            <a:r>
              <a:rPr lang="en-US" dirty="0" smtClean="0"/>
              <a:t>Only inference ‘scoring’ function is linear</a:t>
            </a:r>
          </a:p>
          <a:p>
            <a:pPr lvl="1"/>
            <a:r>
              <a:rPr lang="en-US" dirty="0"/>
              <a:t>We have only one ‘linear’ </a:t>
            </a:r>
            <a:r>
              <a:rPr lang="en-US" dirty="0" err="1"/>
              <a:t>classifer</a:t>
            </a:r>
            <a:r>
              <a:rPr lang="en-US" dirty="0"/>
              <a:t>, but we do have different ways to define the loss to make the learning feasible. The learning is a (nonlinear) optimization problem in which we define a loss function.</a:t>
            </a:r>
            <a:endParaRPr lang="en-US" dirty="0" smtClean="0"/>
          </a:p>
          <a:p>
            <a:r>
              <a:rPr lang="en-US" dirty="0" smtClean="0"/>
              <a:t>Learning is almost never linear!</a:t>
            </a:r>
          </a:p>
          <a:p>
            <a:pPr lvl="1"/>
            <a:r>
              <a:rPr lang="en-US" dirty="0" smtClean="0"/>
              <a:t>How to compute or to learn this hyperplane, and how to assess which one is better? To define an objective ‘loss’ function</a:t>
            </a:r>
          </a:p>
          <a:p>
            <a:endParaRPr lang="en-US" dirty="0" smtClean="0"/>
          </a:p>
          <a:p>
            <a:r>
              <a:rPr lang="en-US" dirty="0" smtClean="0"/>
              <a:t>The classification is ‘discrete’, binary 0, 1, </a:t>
            </a:r>
          </a:p>
          <a:p>
            <a:r>
              <a:rPr lang="en-US" dirty="0"/>
              <a:t>No ‘analytical’ forms of the loss functions, except the true linear regression with y-</a:t>
            </a:r>
            <a:r>
              <a:rPr lang="en-US" dirty="0" err="1"/>
              <a:t>y_i</a:t>
            </a:r>
            <a:endParaRPr lang="en-US" dirty="0"/>
          </a:p>
          <a:p>
            <a:r>
              <a:rPr lang="en-US" dirty="0" smtClean="0"/>
              <a:t>It should be computationally feasible</a:t>
            </a:r>
          </a:p>
          <a:p>
            <a:pPr lvl="1"/>
            <a:r>
              <a:rPr lang="en-US" dirty="0" smtClean="0"/>
              <a:t>The logistic regression (though it is a classification, not a regression), converts the output of the linear function into a probability</a:t>
            </a:r>
          </a:p>
          <a:p>
            <a:pPr lvl="1"/>
            <a:r>
              <a:rPr lang="en-US" dirty="0" smtClean="0"/>
              <a:t>SVM</a:t>
            </a:r>
          </a:p>
          <a:p>
            <a:pPr lvl="1"/>
            <a:endParaRPr lang="en-US" dirty="0" smtClean="0"/>
          </a:p>
        </p:txBody>
      </p:sp>
    </p:spTree>
    <p:extLst>
      <p:ext uri="{BB962C8B-B14F-4D97-AF65-F5344CB8AC3E}">
        <p14:creationId xmlns:p14="http://schemas.microsoft.com/office/powerpoint/2010/main" val="2753147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a:t>
            </a:r>
            <a:r>
              <a:rPr lang="en-US" dirty="0" smtClean="0"/>
              <a:t>ctivation (nonlinearity) functions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3632" y="1417638"/>
                <a:ext cx="8353167" cy="5217940"/>
              </a:xfrm>
            </p:spPr>
            <p:txBody>
              <a:bodyPr>
                <a:normAutofit/>
              </a:bodyPr>
              <a:lstStyle/>
              <a:p>
                <a:r>
                  <a:rPr lang="en-US" dirty="0"/>
                  <a:t>ReLU, max(0,x)</a:t>
                </a:r>
              </a:p>
              <a:p>
                <a:r>
                  <a:rPr lang="en-US" dirty="0" smtClean="0"/>
                  <a:t>Sigmoid </a:t>
                </a:r>
                <a:r>
                  <a:rPr lang="en-US" dirty="0"/>
                  <a:t>logistic function </a:t>
                </a:r>
                <a14:m>
                  <m:oMath xmlns:m="http://schemas.openxmlformats.org/officeDocument/2006/math">
                    <m:r>
                      <a:rPr lang="en-US" i="1" dirty="0" smtClean="0">
                        <a:latin typeface="Cambria Math" panose="02040503050406030204" pitchFamily="18" charset="0"/>
                      </a:rPr>
                      <m:t>𝑠</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m:t>
                    </m:r>
                    <m:r>
                      <a:rPr lang="en-US" b="0" i="1" dirty="0" smtClean="0">
                        <a:latin typeface="Cambria Math" panose="02040503050406030204" pitchFamily="18" charset="0"/>
                      </a:rPr>
                      <m:t>1/(1</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𝑒</m:t>
                        </m:r>
                      </m:e>
                      <m:sup>
                        <m:r>
                          <a:rPr lang="en-US" b="0" i="1" dirty="0" smtClean="0">
                            <a:latin typeface="Cambria Math" panose="02040503050406030204" pitchFamily="18" charset="0"/>
                          </a:rPr>
                          <m:t>−</m:t>
                        </m:r>
                        <m:r>
                          <a:rPr lang="en-US" b="0" i="1" dirty="0" smtClean="0">
                            <a:latin typeface="Cambria Math" panose="02040503050406030204" pitchFamily="18" charset="0"/>
                          </a:rPr>
                          <m:t>𝑥</m:t>
                        </m:r>
                      </m:sup>
                    </m:sSup>
                  </m:oMath>
                </a14:m>
                <a:r>
                  <a:rPr lang="en-US" dirty="0" smtClean="0"/>
                  <a:t>), normalized to between 0 and 1, is </a:t>
                </a:r>
                <a:r>
                  <a:rPr lang="en-US" dirty="0" err="1" smtClean="0"/>
                  <a:t>naturallly</a:t>
                </a:r>
                <a:r>
                  <a:rPr lang="en-US" dirty="0" smtClean="0"/>
                  <a:t> </a:t>
                </a:r>
                <a:r>
                  <a:rPr lang="en-US" dirty="0"/>
                  <a:t>probability-like between 0 and 1, </a:t>
                </a:r>
                <a:endParaRPr lang="en-US" dirty="0" smtClean="0"/>
              </a:p>
              <a:p>
                <a:pPr lvl="1"/>
                <a:r>
                  <a:rPr lang="en-US" dirty="0" smtClean="0"/>
                  <a:t>so </a:t>
                </a:r>
                <a:r>
                  <a:rPr lang="en-US" dirty="0"/>
                  <a:t>naturally, sigmoid for two</a:t>
                </a:r>
                <a:r>
                  <a:rPr lang="en-US" dirty="0" smtClean="0"/>
                  <a:t>,</a:t>
                </a:r>
              </a:p>
              <a:p>
                <a:pPr lvl="1"/>
                <a:r>
                  <a:rPr lang="en-US" dirty="0" smtClean="0"/>
                  <a:t>(and </a:t>
                </a:r>
                <a:r>
                  <a:rPr lang="en-US" dirty="0" err="1"/>
                  <a:t>softmax</a:t>
                </a:r>
                <a:r>
                  <a:rPr lang="en-US" dirty="0"/>
                  <a:t> for </a:t>
                </a:r>
                <a:r>
                  <a:rPr lang="en-US" dirty="0" smtClean="0"/>
                  <a:t>N,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𝑖</m:t>
                            </m:r>
                          </m:sub>
                        </m:sSub>
                      </m:sup>
                    </m:sSup>
                    <m:sSup>
                      <m:sSupPr>
                        <m:ctrlPr>
                          <a:rPr lang="en-US" i="1" dirty="0">
                            <a:latin typeface="Cambria Math" panose="02040503050406030204" pitchFamily="18" charset="0"/>
                          </a:rPr>
                        </m:ctrlPr>
                      </m:sSupPr>
                      <m:e>
                        <m:r>
                          <a:rPr lang="en-US" b="0" i="1" dirty="0" smtClean="0">
                            <a:latin typeface="Cambria Math" panose="02040503050406030204" pitchFamily="18" charset="0"/>
                          </a:rPr>
                          <m:t>/∑</m:t>
                        </m:r>
                        <m:r>
                          <a:rPr lang="en-US" i="1" dirty="0">
                            <a:latin typeface="Cambria Math" panose="02040503050406030204" pitchFamily="18" charset="0"/>
                          </a:rPr>
                          <m:t>𝑒</m:t>
                        </m:r>
                      </m:e>
                      <m:sup>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𝑗</m:t>
                            </m:r>
                          </m:sub>
                        </m:sSub>
                      </m:sup>
                    </m:sSup>
                  </m:oMath>
                </a14:m>
                <a:r>
                  <a:rPr lang="en-US" dirty="0" smtClean="0"/>
                  <a:t>)</a:t>
                </a:r>
              </a:p>
              <a:p>
                <a:pPr lvl="1"/>
                <a:r>
                  <a:rPr lang="en-US" dirty="0" smtClean="0"/>
                  <a:t>Activation function and Nonlinearity function, not necessarily  logistic sigmoid between 0 and 1,  others like </a:t>
                </a:r>
                <a:r>
                  <a:rPr lang="en-US" dirty="0" err="1" smtClean="0"/>
                  <a:t>tanh</a:t>
                </a:r>
                <a:r>
                  <a:rPr lang="en-US" dirty="0" smtClean="0"/>
                  <a:t> (centered), </a:t>
                </a:r>
                <a:r>
                  <a:rPr lang="en-US" dirty="0" err="1" smtClean="0"/>
                  <a:t>relu</a:t>
                </a:r>
                <a:r>
                  <a:rPr lang="en-US" dirty="0" smtClean="0"/>
                  <a:t>, …</a:t>
                </a:r>
              </a:p>
              <a:p>
                <a:r>
                  <a:rPr lang="en-US" dirty="0" err="1" smtClean="0"/>
                  <a:t>Tanh</a:t>
                </a:r>
                <a:r>
                  <a:rPr lang="en-US" dirty="0" smtClean="0"/>
                  <a:t>, </a:t>
                </a:r>
                <a:r>
                  <a:rPr lang="en-US" dirty="0"/>
                  <a:t>2 s(2x) – </a:t>
                </a:r>
                <a:r>
                  <a:rPr lang="en-US" dirty="0" smtClean="0"/>
                  <a:t>1, centered between -1 and 1, better,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3632" y="1417638"/>
                <a:ext cx="8353167" cy="5217940"/>
              </a:xfrm>
              <a:blipFill rotWithShape="0">
                <a:blip r:embed="rId3"/>
                <a:stretch>
                  <a:fillRect l="-1460" t="-1285"/>
                </a:stretch>
              </a:blipFill>
            </p:spPr>
            <p:txBody>
              <a:bodyPr/>
              <a:lstStyle/>
              <a:p>
                <a:r>
                  <a:rPr lang="en-US">
                    <a:noFill/>
                  </a:rPr>
                  <a:t> </a:t>
                </a:r>
              </a:p>
            </p:txBody>
          </p:sp>
        </mc:Fallback>
      </mc:AlternateContent>
    </p:spTree>
    <p:extLst>
      <p:ext uri="{BB962C8B-B14F-4D97-AF65-F5344CB8AC3E}">
        <p14:creationId xmlns:p14="http://schemas.microsoft.com/office/powerpoint/2010/main" val="1933547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zh-TW" smtClean="0"/>
              <a:t>VisGraph, HKUST</a:t>
            </a:r>
            <a:endParaRPr lang="en-US"/>
          </a:p>
        </p:txBody>
      </p:sp>
      <p:pic>
        <p:nvPicPr>
          <p:cNvPr id="3" name="Picture 2"/>
          <p:cNvPicPr>
            <a:picLocks noChangeAspect="1"/>
          </p:cNvPicPr>
          <p:nvPr/>
        </p:nvPicPr>
        <p:blipFill>
          <a:blip r:embed="rId2"/>
          <a:stretch>
            <a:fillRect/>
          </a:stretch>
        </p:blipFill>
        <p:spPr>
          <a:xfrm>
            <a:off x="581025" y="398891"/>
            <a:ext cx="7981950" cy="2600325"/>
          </a:xfrm>
          <a:prstGeom prst="rect">
            <a:avLst/>
          </a:prstGeom>
        </p:spPr>
      </p:pic>
      <p:pic>
        <p:nvPicPr>
          <p:cNvPr id="4" name="Picture 3"/>
          <p:cNvPicPr>
            <a:picLocks noChangeAspect="1"/>
          </p:cNvPicPr>
          <p:nvPr/>
        </p:nvPicPr>
        <p:blipFill>
          <a:blip r:embed="rId3"/>
          <a:stretch>
            <a:fillRect/>
          </a:stretch>
        </p:blipFill>
        <p:spPr>
          <a:xfrm>
            <a:off x="581025" y="3174999"/>
            <a:ext cx="7981950" cy="3315885"/>
          </a:xfrm>
          <a:prstGeom prst="rect">
            <a:avLst/>
          </a:prstGeom>
        </p:spPr>
      </p:pic>
    </p:spTree>
    <p:extLst>
      <p:ext uri="{BB962C8B-B14F-4D97-AF65-F5344CB8AC3E}">
        <p14:creationId xmlns:p14="http://schemas.microsoft.com/office/powerpoint/2010/main" val="1800789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rectified linear unit, ReLU</a:t>
            </a:r>
            <a:endParaRPr lang="en-US" dirty="0"/>
          </a:p>
        </p:txBody>
      </p:sp>
      <p:sp>
        <p:nvSpPr>
          <p:cNvPr id="3" name="Content Placeholder 2"/>
          <p:cNvSpPr>
            <a:spLocks noGrp="1"/>
          </p:cNvSpPr>
          <p:nvPr>
            <p:ph idx="1"/>
          </p:nvPr>
        </p:nvSpPr>
        <p:spPr>
          <a:xfrm>
            <a:off x="333632" y="1538408"/>
            <a:ext cx="8353167" cy="5217940"/>
          </a:xfrm>
        </p:spPr>
        <p:txBody>
          <a:bodyPr>
            <a:normAutofit lnSpcReduction="10000"/>
          </a:bodyPr>
          <a:lstStyle/>
          <a:p>
            <a:r>
              <a:rPr lang="en-US" dirty="0" smtClean="0"/>
              <a:t>The smoother non-</a:t>
            </a:r>
            <a:r>
              <a:rPr lang="en-US" dirty="0" err="1" smtClean="0"/>
              <a:t>linearities</a:t>
            </a:r>
            <a:r>
              <a:rPr lang="en-US" dirty="0" smtClean="0"/>
              <a:t> used to be </a:t>
            </a:r>
            <a:r>
              <a:rPr lang="en-US" dirty="0" err="1" smtClean="0"/>
              <a:t>favoured</a:t>
            </a:r>
            <a:r>
              <a:rPr lang="en-US" dirty="0" smtClean="0"/>
              <a:t> in the past.</a:t>
            </a:r>
          </a:p>
          <a:p>
            <a:r>
              <a:rPr lang="en-US" dirty="0"/>
              <a:t>Sigmoid, kills gradients, not used any </a:t>
            </a:r>
            <a:r>
              <a:rPr lang="en-US" dirty="0" smtClean="0"/>
              <a:t>more</a:t>
            </a:r>
          </a:p>
          <a:p>
            <a:r>
              <a:rPr lang="en-US" dirty="0" smtClean="0"/>
              <a:t>At present, ReLU is the most popular.</a:t>
            </a:r>
          </a:p>
          <a:p>
            <a:r>
              <a:rPr lang="en-US" dirty="0"/>
              <a:t>Easy to implement max(0,x)</a:t>
            </a:r>
          </a:p>
          <a:p>
            <a:r>
              <a:rPr lang="en-US" dirty="0" smtClean="0"/>
              <a:t>It learns faster with many layers, accelerates </a:t>
            </a:r>
            <a:r>
              <a:rPr lang="en-US" dirty="0"/>
              <a:t>the learning by a factor of 6 (in Alex)</a:t>
            </a:r>
          </a:p>
          <a:p>
            <a:endParaRPr lang="en-US" dirty="0" smtClean="0"/>
          </a:p>
          <a:p>
            <a:r>
              <a:rPr lang="en-US" dirty="0" smtClean="0"/>
              <a:t>Not smooth at x=0, </a:t>
            </a:r>
            <a:r>
              <a:rPr lang="en-US" dirty="0" err="1" smtClean="0"/>
              <a:t>subderivative</a:t>
            </a:r>
            <a:r>
              <a:rPr lang="en-US" dirty="0" smtClean="0"/>
              <a:t> </a:t>
            </a:r>
            <a:r>
              <a:rPr lang="en-US" dirty="0"/>
              <a:t>is a set for a convex function, </a:t>
            </a:r>
            <a:r>
              <a:rPr lang="en-US" dirty="0" smtClean="0"/>
              <a:t>left and right derivatives, set </a:t>
            </a:r>
            <a:r>
              <a:rPr lang="en-US" dirty="0"/>
              <a:t>to zero for simplicity and sparsity</a:t>
            </a:r>
          </a:p>
          <a:p>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29121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32083"/>
            <a:ext cx="8229600" cy="1219200"/>
          </a:xfrm>
        </p:spPr>
        <p:txBody>
          <a:bodyPr>
            <a:normAutofit/>
          </a:bodyPr>
          <a:lstStyle/>
          <a:p>
            <a:pPr eaLnBrk="1" hangingPunct="1">
              <a:defRPr/>
            </a:pPr>
            <a:r>
              <a:rPr lang="en-US" b="1" dirty="0" smtClean="0">
                <a:ea typeface="SimHei" pitchFamily="2" charset="-122"/>
                <a:cs typeface="+mn-cs"/>
              </a:rPr>
              <a:t>From two to N classes</a:t>
            </a:r>
            <a:endParaRPr lang="en-US" b="1" kern="1200" dirty="0" smtClean="0">
              <a:ea typeface="SimHei" pitchFamily="2" charset="-122"/>
              <a:cs typeface="+mn-cs"/>
            </a:endParaRPr>
          </a:p>
        </p:txBody>
      </p:sp>
      <p:sp>
        <p:nvSpPr>
          <p:cNvPr id="4" name="Content Placeholder 2"/>
          <p:cNvSpPr>
            <a:spLocks noGrp="1"/>
          </p:cNvSpPr>
          <p:nvPr>
            <p:ph idx="1"/>
          </p:nvPr>
        </p:nvSpPr>
        <p:spPr>
          <a:xfrm>
            <a:off x="559177" y="1687987"/>
            <a:ext cx="8308778" cy="5170013"/>
          </a:xfrm>
        </p:spPr>
        <p:txBody>
          <a:bodyPr>
            <a:normAutofit/>
          </a:bodyPr>
          <a:lstStyle/>
          <a:p>
            <a:r>
              <a:rPr lang="pt-BR" dirty="0"/>
              <a:t>Classification f : R^n </a:t>
            </a:r>
            <a:r>
              <a:rPr lang="pt-BR" dirty="0" smtClean="0">
                <a:sym typeface="Wingdings" panose="05000000000000000000" pitchFamily="2" charset="2"/>
              </a:rPr>
              <a:t></a:t>
            </a:r>
            <a:r>
              <a:rPr lang="pt-BR" dirty="0" smtClean="0"/>
              <a:t> </a:t>
            </a:r>
            <a:r>
              <a:rPr lang="pt-BR" dirty="0"/>
              <a:t>(1,2,…,</a:t>
            </a:r>
            <a:r>
              <a:rPr lang="pt-BR" dirty="0" smtClean="0"/>
              <a:t>n),   while Regression </a:t>
            </a:r>
            <a:r>
              <a:rPr lang="pt-BR" dirty="0"/>
              <a:t>f: R^n </a:t>
            </a:r>
            <a:r>
              <a:rPr lang="pt-BR" dirty="0" smtClean="0">
                <a:sym typeface="Wingdings" panose="05000000000000000000" pitchFamily="2" charset="2"/>
              </a:rPr>
              <a:t></a:t>
            </a:r>
            <a:r>
              <a:rPr lang="pt-BR" dirty="0" smtClean="0"/>
              <a:t> R</a:t>
            </a:r>
            <a:endParaRPr lang="pt-BR" dirty="0"/>
          </a:p>
          <a:p>
            <a:r>
              <a:rPr lang="en-US" dirty="0" smtClean="0"/>
              <a:t>Multi-class</a:t>
            </a:r>
            <a:r>
              <a:rPr lang="en-US" dirty="0"/>
              <a:t>, output a vector function 𝒙′=𝑔(𝑾 𝒙 + 𝒃),  where g is the rectified linear</a:t>
            </a:r>
            <a:r>
              <a:rPr lang="en-US" dirty="0" smtClean="0"/>
              <a:t>.</a:t>
            </a:r>
          </a:p>
          <a:p>
            <a:r>
              <a:rPr lang="en-US" dirty="0"/>
              <a:t>W x + b, each row is a linear classifier, a neuron</a:t>
            </a:r>
          </a:p>
          <a:p>
            <a:pPr marL="0" indent="0">
              <a:buNone/>
            </a:pPr>
            <a:endParaRPr lang="en-US" dirty="0"/>
          </a:p>
          <a:p>
            <a:endParaRPr lang="en-US" dirty="0"/>
          </a:p>
          <a:p>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86401947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two common linear classifiers,  with different loss functions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SVM, uncalibrated score</a:t>
                </a:r>
              </a:p>
              <a:p>
                <a:pPr lvl="1"/>
                <a:r>
                  <a:rPr lang="en-US" dirty="0"/>
                  <a:t>A hinge loss, the max-margin loss, A loss</a:t>
                </a:r>
                <a:r>
                  <a:rPr lang="en-US" dirty="0" smtClean="0"/>
                  <a:t> </a:t>
                </a:r>
                <a14:m>
                  <m:oMath xmlns:m="http://schemas.openxmlformats.org/officeDocument/2006/math">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𝑦</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 </m:t>
                                </m:r>
                              </m:e>
                            </m:d>
                          </m:e>
                        </m:func>
                      </m:e>
                    </m:nary>
                  </m:oMath>
                </a14:m>
                <a:r>
                  <a:rPr lang="en-US" dirty="0" smtClean="0"/>
                  <a:t>  for </a:t>
                </a:r>
                <a:r>
                  <a:rPr lang="en-US" dirty="0"/>
                  <a:t>j is different from y</a:t>
                </a:r>
              </a:p>
              <a:p>
                <a:pPr lvl="1"/>
                <a:r>
                  <a:rPr lang="en-US" dirty="0" smtClean="0"/>
                  <a:t>Computationally more feasible, leads to convex optimization</a:t>
                </a:r>
              </a:p>
              <a:p>
                <a:r>
                  <a:rPr lang="en-US" dirty="0" smtClean="0"/>
                  <a:t>Softmax f(*), the </a:t>
                </a:r>
                <a:r>
                  <a:rPr lang="en-US" dirty="0"/>
                  <a:t>normalized exponentials</a:t>
                </a:r>
                <a:r>
                  <a:rPr lang="en-US" dirty="0" smtClean="0"/>
                  <a:t>, </a:t>
                </a:r>
                <a:r>
                  <a:rPr lang="en-US" dirty="0"/>
                  <a:t>𝒚=𝑓(𝒙′ )=𝑓(𝑔(𝑾 𝒙+𝒃</a:t>
                </a:r>
                <a:r>
                  <a:rPr lang="en-US" dirty="0" smtClean="0"/>
                  <a:t>))</a:t>
                </a:r>
              </a:p>
              <a:p>
                <a:pPr lvl="1"/>
                <a:r>
                  <a:rPr lang="en-US" dirty="0" smtClean="0"/>
                  <a:t>multi-class logistic regression</a:t>
                </a:r>
              </a:p>
              <a:p>
                <a:pPr lvl="1"/>
                <a:r>
                  <a:rPr lang="en-US" dirty="0" smtClean="0"/>
                  <a:t>The scores are the </a:t>
                </a:r>
                <a:r>
                  <a:rPr lang="en-US" dirty="0" err="1" smtClean="0"/>
                  <a:t>unnormalized</a:t>
                </a:r>
                <a:r>
                  <a:rPr lang="en-US" dirty="0" smtClean="0"/>
                  <a:t> log probabilities</a:t>
                </a:r>
              </a:p>
              <a:p>
                <a:pPr lvl="1"/>
                <a14:m>
                  <m:oMath xmlns:m="http://schemas.openxmlformats.org/officeDocument/2006/math">
                    <m:r>
                      <a:rPr lang="en-US" b="1" i="1" smtClean="0">
                        <a:latin typeface="Cambria Math" panose="02040503050406030204" pitchFamily="18" charset="0"/>
                        <a:ea typeface="PMingLiU" charset="0"/>
                        <a:sym typeface="Wingdings"/>
                      </a:rPr>
                      <m:t>𝒚</m:t>
                    </m:r>
                    <m:r>
                      <a:rPr lang="en-US" b="1" i="1">
                        <a:latin typeface="Cambria Math" panose="02040503050406030204" pitchFamily="18" charset="0"/>
                        <a:ea typeface="PMingLiU" charset="0"/>
                        <a:sym typeface="Wingdings"/>
                      </a:rPr>
                      <m:t>=</m:t>
                    </m:r>
                    <m:r>
                      <a:rPr lang="en-US" b="1" i="1">
                        <a:latin typeface="Cambria Math" panose="02040503050406030204" pitchFamily="18" charset="0"/>
                        <a:ea typeface="PMingLiU" charset="0"/>
                        <a:sym typeface="Wingdings"/>
                      </a:rPr>
                      <m:t>𝑨</m:t>
                    </m:r>
                    <m:r>
                      <a:rPr lang="en-US" b="1" i="1">
                        <a:latin typeface="Cambria Math" panose="02040503050406030204" pitchFamily="18" charset="0"/>
                        <a:ea typeface="PMingLiU" charset="0"/>
                        <a:sym typeface="Wingdings"/>
                      </a:rPr>
                      <m:t> </m:t>
                    </m:r>
                    <m:r>
                      <a:rPr lang="en-US" b="1" i="1">
                        <a:latin typeface="Cambria Math" panose="02040503050406030204" pitchFamily="18" charset="0"/>
                        <a:ea typeface="PMingLiU" charset="0"/>
                        <a:sym typeface="Wingdings"/>
                      </a:rPr>
                      <m:t>𝒙</m:t>
                    </m:r>
                  </m:oMath>
                </a14:m>
                <a:endParaRPr lang="en-US" b="1" i="1" dirty="0" smtClean="0">
                  <a:latin typeface="Cambria Math" panose="02040503050406030204" pitchFamily="18" charset="0"/>
                  <a:ea typeface="PMingLiU" charset="0"/>
                  <a:sym typeface="Wingdings"/>
                </a:endParaRPr>
              </a:p>
              <a:p>
                <a:pPr lvl="1"/>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sSub>
                          <m:sSubPr>
                            <m:ctrlPr>
                              <a:rPr lang="en-US" i="1" dirty="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𝑖</m:t>
                            </m:r>
                          </m:sub>
                        </m:sSub>
                      </m:sup>
                    </m:sSup>
                    <m:sSup>
                      <m:sSupPr>
                        <m:ctrlPr>
                          <a:rPr lang="en-US" i="1" dirty="0">
                            <a:latin typeface="Cambria Math" panose="02040503050406030204" pitchFamily="18" charset="0"/>
                          </a:rPr>
                        </m:ctrlPr>
                      </m:sSupPr>
                      <m:e>
                        <m:r>
                          <a:rPr lang="en-US" i="1" dirty="0">
                            <a:latin typeface="Cambria Math" panose="02040503050406030204" pitchFamily="18" charset="0"/>
                          </a:rPr>
                          <m:t>/∑</m:t>
                        </m:r>
                        <m:r>
                          <a:rPr lang="en-US" i="1" dirty="0">
                            <a:latin typeface="Cambria Math" panose="02040503050406030204" pitchFamily="18" charset="0"/>
                          </a:rPr>
                          <m:t>𝑒</m:t>
                        </m:r>
                      </m:e>
                      <m:sup>
                        <m:sSub>
                          <m:sSubPr>
                            <m:ctrlPr>
                              <a:rPr lang="en-US" i="1" dirty="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𝑗</m:t>
                            </m:r>
                          </m:sub>
                        </m:sSub>
                      </m:sup>
                    </m:sSup>
                  </m:oMath>
                </a14:m>
                <a:endParaRPr lang="en-US" dirty="0" smtClean="0"/>
              </a:p>
              <a:p>
                <a:pPr lvl="1"/>
                <a:r>
                  <a:rPr lang="en-US" dirty="0" smtClean="0"/>
                  <a:t>the negative log-likelihood loss, then gradient descent</a:t>
                </a:r>
              </a:p>
              <a:p>
                <a:pPr lvl="1"/>
                <a:r>
                  <a:rPr lang="en-US" dirty="0"/>
                  <a:t>(1,-2,0) -&gt; </a:t>
                </a:r>
                <a:r>
                  <a:rPr lang="en-US" dirty="0" err="1"/>
                  <a:t>exp</a:t>
                </a:r>
                <a:r>
                  <a:rPr lang="en-US" dirty="0"/>
                  <a:t>, (2.71,0.14,1) -&gt; ln, (0.7,0.04,0.26)</a:t>
                </a:r>
              </a:p>
              <a:p>
                <a:pPr lvl="1"/>
                <a:r>
                  <a:rPr lang="en-US" dirty="0"/>
                  <a:t>½(1,-2,0) = (0.5,-1,0) -&gt; </a:t>
                </a:r>
                <a:r>
                  <a:rPr lang="en-US" dirty="0" err="1"/>
                  <a:t>exp</a:t>
                </a:r>
                <a:r>
                  <a:rPr lang="en-US" dirty="0"/>
                  <a:t>, (1.65,0.37,1) -&gt;ln, (0.55,0.12,0.33), more uniform with increasing </a:t>
                </a:r>
                <a:r>
                  <a:rPr lang="en-US" dirty="0" smtClean="0"/>
                  <a:t>regularization</a:t>
                </a:r>
              </a:p>
              <a:p>
                <a:r>
                  <a:rPr lang="en-US" dirty="0" smtClean="0"/>
                  <a:t>They are usually comparable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63" t="-3504"/>
                </a:stretch>
              </a:blipFill>
            </p:spPr>
            <p:txBody>
              <a:bodyPr/>
              <a:lstStyle/>
              <a:p>
                <a:r>
                  <a:rPr lang="en-US">
                    <a:noFill/>
                  </a:rPr>
                  <a:t> </a:t>
                </a:r>
              </a:p>
            </p:txBody>
          </p:sp>
        </mc:Fallback>
      </mc:AlternateContent>
    </p:spTree>
    <p:extLst>
      <p:ext uri="{BB962C8B-B14F-4D97-AF65-F5344CB8AC3E}">
        <p14:creationId xmlns:p14="http://schemas.microsoft.com/office/powerpoint/2010/main" val="1522312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404408" y="1015964"/>
            <a:ext cx="8229600" cy="1219200"/>
          </a:xfrm>
        </p:spPr>
        <p:txBody>
          <a:bodyPr>
            <a:normAutofit/>
          </a:bodyPr>
          <a:lstStyle/>
          <a:p>
            <a:pPr eaLnBrk="1" hangingPunct="1">
              <a:defRPr/>
            </a:pPr>
            <a:r>
              <a:rPr lang="en-US" b="1" dirty="0" smtClean="0">
                <a:ea typeface="SimHei" pitchFamily="2" charset="-122"/>
                <a:cs typeface="+mn-cs"/>
              </a:rPr>
              <a:t>From linear to non-linear classifiers, Multi Layer </a:t>
            </a:r>
            <a:r>
              <a:rPr lang="en-US" b="1" dirty="0" err="1" smtClean="0">
                <a:ea typeface="SimHei" pitchFamily="2" charset="-122"/>
                <a:cs typeface="+mn-cs"/>
              </a:rPr>
              <a:t>Perceptrons</a:t>
            </a:r>
            <a:endParaRPr lang="en-US" b="1" kern="1200" dirty="0" smtClean="0">
              <a:ea typeface="SimHei" pitchFamily="2" charset="-122"/>
              <a:cs typeface="+mn-cs"/>
            </a:endParaRPr>
          </a:p>
        </p:txBody>
      </p:sp>
      <p:sp>
        <p:nvSpPr>
          <p:cNvPr id="4" name="Content Placeholder 2"/>
          <p:cNvSpPr>
            <a:spLocks noGrp="1"/>
          </p:cNvSpPr>
          <p:nvPr>
            <p:ph idx="1"/>
          </p:nvPr>
        </p:nvSpPr>
        <p:spPr>
          <a:xfrm>
            <a:off x="759041" y="2503503"/>
            <a:ext cx="8159053" cy="3765667"/>
          </a:xfrm>
        </p:spPr>
        <p:txBody>
          <a:bodyPr>
            <a:noAutofit/>
          </a:bodyPr>
          <a:lstStyle/>
          <a:p>
            <a:r>
              <a:rPr lang="en-US" sz="2400" dirty="0"/>
              <a:t>Go higher and linear</a:t>
            </a:r>
            <a:r>
              <a:rPr lang="en-US" sz="2400" dirty="0" smtClean="0"/>
              <a:t>!</a:t>
            </a:r>
          </a:p>
          <a:p>
            <a:endParaRPr lang="en-US" sz="2400" dirty="0"/>
          </a:p>
          <a:p>
            <a:r>
              <a:rPr lang="en-US" sz="2400" dirty="0"/>
              <a:t>find a map or a transform 𝒙↦𝜙(𝒙) to make them linear, but in higher dimensions</a:t>
            </a:r>
          </a:p>
          <a:p>
            <a:pPr lvl="1"/>
            <a:r>
              <a:rPr lang="en-US" sz="2000" dirty="0"/>
              <a:t>A complete basis of polynomials </a:t>
            </a:r>
            <a:r>
              <a:rPr lang="en-US" sz="2000" dirty="0" smtClean="0">
                <a:sym typeface="Wingdings" panose="05000000000000000000" pitchFamily="2" charset="2"/>
              </a:rPr>
              <a:t></a:t>
            </a:r>
            <a:r>
              <a:rPr lang="en-US" sz="2000" dirty="0" smtClean="0"/>
              <a:t> </a:t>
            </a:r>
            <a:r>
              <a:rPr lang="en-US" sz="2000" dirty="0"/>
              <a:t>too many parameters for the limited training data</a:t>
            </a:r>
          </a:p>
          <a:p>
            <a:pPr lvl="1"/>
            <a:r>
              <a:rPr lang="en-US" sz="2000" dirty="0"/>
              <a:t>Kernel methods, support vector machine, </a:t>
            </a:r>
            <a:r>
              <a:rPr lang="en-US" sz="2000" dirty="0" smtClean="0"/>
              <a:t>…</a:t>
            </a:r>
          </a:p>
          <a:p>
            <a:pPr lvl="1"/>
            <a:endParaRPr lang="en-US" sz="2000" dirty="0"/>
          </a:p>
          <a:p>
            <a:r>
              <a:rPr lang="en-US" sz="2400" dirty="0"/>
              <a:t>Learn the nonlinearity at the same time as the linear classifiers </a:t>
            </a:r>
            <a:r>
              <a:rPr lang="en-US" sz="2400" dirty="0" smtClean="0">
                <a:sym typeface="Wingdings" panose="05000000000000000000" pitchFamily="2" charset="2"/>
              </a:rPr>
              <a:t> </a:t>
            </a:r>
            <a:r>
              <a:rPr lang="en-US" sz="2400" dirty="0" smtClean="0"/>
              <a:t> </a:t>
            </a:r>
            <a:r>
              <a:rPr lang="en-US" sz="2400" dirty="0"/>
              <a:t>multilayer neural </a:t>
            </a:r>
            <a:r>
              <a:rPr lang="en-US" sz="2400" dirty="0" smtClean="0"/>
              <a:t>networks</a:t>
            </a:r>
            <a:endParaRPr lang="en-US" sz="2400" dirty="0"/>
          </a:p>
        </p:txBody>
      </p:sp>
    </p:spTree>
    <p:extLst>
      <p:ext uri="{BB962C8B-B14F-4D97-AF65-F5344CB8AC3E}">
        <p14:creationId xmlns:p14="http://schemas.microsoft.com/office/powerpoint/2010/main" val="113285276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427499"/>
            <a:ext cx="8229600" cy="1219200"/>
          </a:xfrm>
        </p:spPr>
        <p:txBody>
          <a:bodyPr>
            <a:normAutofit/>
          </a:bodyPr>
          <a:lstStyle/>
          <a:p>
            <a:pPr eaLnBrk="1" hangingPunct="1">
              <a:defRPr/>
            </a:pPr>
            <a:r>
              <a:rPr lang="en-US" b="1" dirty="0" smtClean="0">
                <a:ea typeface="SimHei" pitchFamily="2" charset="-122"/>
                <a:cs typeface="+mn-cs"/>
              </a:rPr>
              <a:t>Multi Layer </a:t>
            </a:r>
            <a:r>
              <a:rPr lang="en-US" b="1" dirty="0" err="1" smtClean="0">
                <a:ea typeface="SimHei" pitchFamily="2" charset="-122"/>
                <a:cs typeface="+mn-cs"/>
              </a:rPr>
              <a:t>Perceptrons</a:t>
            </a:r>
            <a:r>
              <a:rPr lang="en-US" b="1" dirty="0" smtClean="0">
                <a:ea typeface="SimHei" pitchFamily="2" charset="-122"/>
                <a:cs typeface="+mn-cs"/>
              </a:rPr>
              <a:t/>
            </a:r>
            <a:br>
              <a:rPr lang="en-US" b="1" dirty="0" smtClean="0">
                <a:ea typeface="SimHei" pitchFamily="2" charset="-122"/>
                <a:cs typeface="+mn-cs"/>
              </a:rPr>
            </a:br>
            <a:endParaRPr lang="en-US" b="1" kern="1200" dirty="0" smtClean="0">
              <a:ea typeface="SimHei" pitchFamily="2" charset="-122"/>
              <a:cs typeface="+mn-cs"/>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3042" y="1301155"/>
                <a:ext cx="8229600" cy="4525963"/>
              </a:xfrm>
            </p:spPr>
            <p:txBody>
              <a:bodyPr>
                <a:normAutofit fontScale="77500" lnSpcReduction="20000"/>
              </a:bodyPr>
              <a:lstStyle/>
              <a:p>
                <a:r>
                  <a:rPr lang="en-US" dirty="0" smtClean="0">
                    <a:ea typeface="PMingLiU" charset="0"/>
                    <a:sym typeface="Wingdings"/>
                  </a:rPr>
                  <a:t>The first layer   </a:t>
                </a:r>
                <a14:m>
                  <m:oMath xmlns:m="http://schemas.openxmlformats.org/officeDocument/2006/math">
                    <m:sSup>
                      <m:sSupPr>
                        <m:ctrlPr>
                          <a:rPr lang="en-US" b="1" i="1" smtClean="0">
                            <a:latin typeface="Cambria Math" panose="02040503050406030204" pitchFamily="18" charset="0"/>
                            <a:ea typeface="PMingLiU" charset="0"/>
                            <a:sym typeface="Wingdings"/>
                          </a:rPr>
                        </m:ctrlPr>
                      </m:sSupPr>
                      <m:e>
                        <m:r>
                          <a:rPr lang="en-US" b="1" i="1" smtClean="0">
                            <a:latin typeface="Cambria Math" panose="02040503050406030204" pitchFamily="18" charset="0"/>
                            <a:ea typeface="PMingLiU" charset="0"/>
                            <a:sym typeface="Wingdings"/>
                          </a:rPr>
                          <m:t>𝒉</m:t>
                        </m:r>
                      </m:e>
                      <m:sup>
                        <m:r>
                          <a:rPr lang="en-US" b="0" i="1" smtClean="0">
                            <a:latin typeface="Cambria Math" panose="02040503050406030204" pitchFamily="18" charset="0"/>
                            <a:ea typeface="PMingLiU" charset="0"/>
                            <a:sym typeface="Wingdings"/>
                          </a:rPr>
                          <m:t>1</m:t>
                        </m:r>
                      </m:sup>
                    </m:sSup>
                    <m:r>
                      <a:rPr lang="en-US" b="1" i="1">
                        <a:latin typeface="Cambria Math" panose="02040503050406030204" pitchFamily="18" charset="0"/>
                        <a:ea typeface="PMingLiU" charset="0"/>
                        <a:sym typeface="Wingdings"/>
                      </a:rPr>
                      <m:t>=</m:t>
                    </m:r>
                    <m:sSup>
                      <m:sSupPr>
                        <m:ctrlPr>
                          <a:rPr lang="en-US" b="1" i="1" smtClean="0">
                            <a:latin typeface="Cambria Math" panose="02040503050406030204" pitchFamily="18" charset="0"/>
                            <a:ea typeface="PMingLiU" charset="0"/>
                            <a:sym typeface="Wingdings"/>
                          </a:rPr>
                        </m:ctrlPr>
                      </m:sSupPr>
                      <m:e>
                        <m:r>
                          <a:rPr lang="en-US" b="0" i="1" smtClean="0">
                            <a:latin typeface="Cambria Math" panose="02040503050406030204" pitchFamily="18" charset="0"/>
                            <a:ea typeface="PMingLiU" charset="0"/>
                            <a:sym typeface="Wingdings"/>
                          </a:rPr>
                          <m:t>𝑔</m:t>
                        </m:r>
                      </m:e>
                      <m:sup>
                        <m:r>
                          <a:rPr lang="en-US" b="0" i="1" smtClean="0">
                            <a:latin typeface="Cambria Math" panose="02040503050406030204" pitchFamily="18" charset="0"/>
                            <a:ea typeface="PMingLiU" charset="0"/>
                            <a:sym typeface="Wingdings"/>
                          </a:rPr>
                          <m:t>1</m:t>
                        </m:r>
                      </m:sup>
                    </m:sSup>
                    <m:d>
                      <m:dPr>
                        <m:ctrlPr>
                          <a:rPr lang="en-US" b="1" i="1" smtClean="0">
                            <a:latin typeface="Cambria Math" panose="02040503050406030204" pitchFamily="18" charset="0"/>
                            <a:ea typeface="PMingLiU" charset="0"/>
                            <a:sym typeface="Wingdings"/>
                          </a:rPr>
                        </m:ctrlPr>
                      </m:dPr>
                      <m:e>
                        <m:sSup>
                          <m:sSupPr>
                            <m:ctrlPr>
                              <a:rPr lang="en-US" b="1" i="1" smtClean="0">
                                <a:latin typeface="Cambria Math" panose="02040503050406030204" pitchFamily="18" charset="0"/>
                                <a:ea typeface="PMingLiU" charset="0"/>
                                <a:sym typeface="Wingdings"/>
                              </a:rPr>
                            </m:ctrlPr>
                          </m:sSupPr>
                          <m:e>
                            <m:r>
                              <a:rPr lang="en-US" b="1" i="1">
                                <a:latin typeface="Cambria Math" panose="02040503050406030204" pitchFamily="18" charset="0"/>
                                <a:ea typeface="PMingLiU" charset="0"/>
                                <a:sym typeface="Wingdings"/>
                              </a:rPr>
                              <m:t>𝑾</m:t>
                            </m:r>
                          </m:e>
                          <m:sup>
                            <m:r>
                              <a:rPr lang="en-US" b="0" i="1" smtClean="0">
                                <a:latin typeface="Cambria Math" panose="02040503050406030204" pitchFamily="18" charset="0"/>
                                <a:ea typeface="PMingLiU" charset="0"/>
                                <a:sym typeface="Wingdings"/>
                              </a:rPr>
                              <m:t>1</m:t>
                            </m:r>
                          </m:sup>
                        </m:sSup>
                        <m:r>
                          <a:rPr lang="en-US" b="1" i="1">
                            <a:latin typeface="Cambria Math" panose="02040503050406030204" pitchFamily="18" charset="0"/>
                            <a:ea typeface="PMingLiU" charset="0"/>
                            <a:sym typeface="Wingdings"/>
                          </a:rPr>
                          <m:t> </m:t>
                        </m:r>
                        <m:r>
                          <a:rPr lang="en-US" b="1" i="1">
                            <a:latin typeface="Cambria Math" panose="02040503050406030204" pitchFamily="18" charset="0"/>
                            <a:ea typeface="PMingLiU" charset="0"/>
                            <a:sym typeface="Wingdings"/>
                          </a:rPr>
                          <m:t>𝒙</m:t>
                        </m:r>
                        <m:r>
                          <a:rPr lang="en-US" b="1" i="1">
                            <a:latin typeface="Cambria Math" panose="02040503050406030204" pitchFamily="18" charset="0"/>
                            <a:ea typeface="PMingLiU" charset="0"/>
                            <a:sym typeface="Wingdings"/>
                          </a:rPr>
                          <m:t>+</m:t>
                        </m:r>
                        <m:sSup>
                          <m:sSupPr>
                            <m:ctrlPr>
                              <a:rPr lang="en-US" b="1" i="1" smtClean="0">
                                <a:latin typeface="Cambria Math" panose="02040503050406030204" pitchFamily="18" charset="0"/>
                                <a:ea typeface="PMingLiU" charset="0"/>
                                <a:sym typeface="Wingdings"/>
                              </a:rPr>
                            </m:ctrlPr>
                          </m:sSupPr>
                          <m:e>
                            <m:r>
                              <a:rPr lang="en-US" b="1" i="1">
                                <a:latin typeface="Cambria Math" panose="02040503050406030204" pitchFamily="18" charset="0"/>
                                <a:ea typeface="PMingLiU" charset="0"/>
                                <a:sym typeface="Wingdings"/>
                              </a:rPr>
                              <m:t>𝒃</m:t>
                            </m:r>
                          </m:e>
                          <m:sup>
                            <m:r>
                              <a:rPr lang="en-US" b="0" i="1" smtClean="0">
                                <a:latin typeface="Cambria Math" panose="02040503050406030204" pitchFamily="18" charset="0"/>
                                <a:ea typeface="PMingLiU" charset="0"/>
                                <a:sym typeface="Wingdings"/>
                              </a:rPr>
                              <m:t>1</m:t>
                            </m:r>
                          </m:sup>
                        </m:sSup>
                      </m:e>
                    </m:d>
                  </m:oMath>
                </a14:m>
                <a:endParaRPr lang="en-US" dirty="0" smtClean="0"/>
              </a:p>
              <a:p>
                <a:r>
                  <a:rPr lang="en-US" dirty="0" smtClean="0">
                    <a:ea typeface="PMingLiU" charset="0"/>
                    <a:sym typeface="Wingdings"/>
                  </a:rPr>
                  <a:t>The second layer </a:t>
                </a:r>
                <a14:m>
                  <m:oMath xmlns:m="http://schemas.openxmlformats.org/officeDocument/2006/math">
                    <m:sSup>
                      <m:sSupPr>
                        <m:ctrlPr>
                          <a:rPr lang="en-US" b="1" i="1">
                            <a:latin typeface="Cambria Math" panose="02040503050406030204" pitchFamily="18" charset="0"/>
                            <a:ea typeface="PMingLiU" charset="0"/>
                            <a:sym typeface="Wingdings"/>
                          </a:rPr>
                        </m:ctrlPr>
                      </m:sSupPr>
                      <m:e>
                        <m:r>
                          <a:rPr lang="en-US" b="1" i="1">
                            <a:latin typeface="Cambria Math" panose="02040503050406030204" pitchFamily="18" charset="0"/>
                            <a:ea typeface="PMingLiU" charset="0"/>
                            <a:sym typeface="Wingdings"/>
                          </a:rPr>
                          <m:t>𝒉</m:t>
                        </m:r>
                      </m:e>
                      <m:sup>
                        <m:r>
                          <a:rPr lang="en-US" b="0" i="1" smtClean="0">
                            <a:latin typeface="Cambria Math" panose="02040503050406030204" pitchFamily="18" charset="0"/>
                            <a:ea typeface="PMingLiU" charset="0"/>
                            <a:sym typeface="Wingdings"/>
                          </a:rPr>
                          <m:t>2</m:t>
                        </m:r>
                      </m:sup>
                    </m:sSup>
                    <m:r>
                      <a:rPr lang="en-US" b="1" i="1">
                        <a:latin typeface="Cambria Math" panose="02040503050406030204" pitchFamily="18" charset="0"/>
                        <a:ea typeface="PMingLiU" charset="0"/>
                        <a:sym typeface="Wingdings"/>
                      </a:rPr>
                      <m:t>=</m:t>
                    </m:r>
                    <m:sSup>
                      <m:sSupPr>
                        <m:ctrlPr>
                          <a:rPr lang="en-US" b="1" i="1">
                            <a:latin typeface="Cambria Math" panose="02040503050406030204" pitchFamily="18" charset="0"/>
                            <a:ea typeface="PMingLiU" charset="0"/>
                            <a:sym typeface="Wingdings"/>
                          </a:rPr>
                        </m:ctrlPr>
                      </m:sSupPr>
                      <m:e>
                        <m:r>
                          <a:rPr lang="en-US" i="1">
                            <a:latin typeface="Cambria Math" panose="02040503050406030204" pitchFamily="18" charset="0"/>
                            <a:ea typeface="PMingLiU" charset="0"/>
                            <a:sym typeface="Wingdings"/>
                          </a:rPr>
                          <m:t>𝑔</m:t>
                        </m:r>
                      </m:e>
                      <m:sup>
                        <m:r>
                          <a:rPr lang="en-US" b="0" i="1" smtClean="0">
                            <a:latin typeface="Cambria Math" panose="02040503050406030204" pitchFamily="18" charset="0"/>
                            <a:ea typeface="PMingLiU" charset="0"/>
                            <a:sym typeface="Wingdings"/>
                          </a:rPr>
                          <m:t>2</m:t>
                        </m:r>
                      </m:sup>
                    </m:sSup>
                    <m:d>
                      <m:dPr>
                        <m:ctrlPr>
                          <a:rPr lang="en-US" b="1" i="1">
                            <a:latin typeface="Cambria Math" panose="02040503050406030204" pitchFamily="18" charset="0"/>
                            <a:ea typeface="PMingLiU" charset="0"/>
                            <a:sym typeface="Wingdings"/>
                          </a:rPr>
                        </m:ctrlPr>
                      </m:dPr>
                      <m:e>
                        <m:sSup>
                          <m:sSupPr>
                            <m:ctrlPr>
                              <a:rPr lang="en-US" b="1" i="1">
                                <a:latin typeface="Cambria Math" panose="02040503050406030204" pitchFamily="18" charset="0"/>
                                <a:ea typeface="PMingLiU" charset="0"/>
                                <a:sym typeface="Wingdings"/>
                              </a:rPr>
                            </m:ctrlPr>
                          </m:sSupPr>
                          <m:e>
                            <m:r>
                              <a:rPr lang="en-US" b="1" i="1">
                                <a:latin typeface="Cambria Math" panose="02040503050406030204" pitchFamily="18" charset="0"/>
                                <a:ea typeface="PMingLiU" charset="0"/>
                                <a:sym typeface="Wingdings"/>
                              </a:rPr>
                              <m:t>𝑾</m:t>
                            </m:r>
                          </m:e>
                          <m:sup>
                            <m:r>
                              <a:rPr lang="en-US" b="0" i="1" smtClean="0">
                                <a:latin typeface="Cambria Math" panose="02040503050406030204" pitchFamily="18" charset="0"/>
                                <a:ea typeface="PMingLiU" charset="0"/>
                                <a:sym typeface="Wingdings"/>
                              </a:rPr>
                              <m:t>2</m:t>
                            </m:r>
                          </m:sup>
                        </m:sSup>
                        <m:r>
                          <a:rPr lang="en-US" b="1" i="1">
                            <a:latin typeface="Cambria Math" panose="02040503050406030204" pitchFamily="18" charset="0"/>
                            <a:ea typeface="PMingLiU" charset="0"/>
                            <a:sym typeface="Wingdings"/>
                          </a:rPr>
                          <m:t> </m:t>
                        </m:r>
                        <m:sSup>
                          <m:sSupPr>
                            <m:ctrlPr>
                              <a:rPr lang="en-US" b="1" i="1" smtClean="0">
                                <a:latin typeface="Cambria Math" panose="02040503050406030204" pitchFamily="18" charset="0"/>
                                <a:ea typeface="PMingLiU" charset="0"/>
                                <a:sym typeface="Wingdings"/>
                              </a:rPr>
                            </m:ctrlPr>
                          </m:sSupPr>
                          <m:e>
                            <m:r>
                              <a:rPr lang="en-US" b="1" i="1" smtClean="0">
                                <a:latin typeface="Cambria Math" panose="02040503050406030204" pitchFamily="18" charset="0"/>
                                <a:ea typeface="PMingLiU" charset="0"/>
                                <a:sym typeface="Wingdings"/>
                              </a:rPr>
                              <m:t>𝒉</m:t>
                            </m:r>
                          </m:e>
                          <m:sup>
                            <m:r>
                              <a:rPr lang="en-US" b="0" i="1" smtClean="0">
                                <a:latin typeface="Cambria Math" panose="02040503050406030204" pitchFamily="18" charset="0"/>
                                <a:ea typeface="PMingLiU" charset="0"/>
                                <a:sym typeface="Wingdings"/>
                              </a:rPr>
                              <m:t>1</m:t>
                            </m:r>
                          </m:sup>
                        </m:sSup>
                        <m:r>
                          <a:rPr lang="en-US" b="1" i="1">
                            <a:latin typeface="Cambria Math" panose="02040503050406030204" pitchFamily="18" charset="0"/>
                            <a:ea typeface="PMingLiU" charset="0"/>
                            <a:sym typeface="Wingdings"/>
                          </a:rPr>
                          <m:t>+</m:t>
                        </m:r>
                        <m:sSup>
                          <m:sSupPr>
                            <m:ctrlPr>
                              <a:rPr lang="en-US" b="1" i="1">
                                <a:latin typeface="Cambria Math" panose="02040503050406030204" pitchFamily="18" charset="0"/>
                                <a:ea typeface="PMingLiU" charset="0"/>
                                <a:sym typeface="Wingdings"/>
                              </a:rPr>
                            </m:ctrlPr>
                          </m:sSupPr>
                          <m:e>
                            <m:r>
                              <a:rPr lang="en-US" b="1" i="1">
                                <a:latin typeface="Cambria Math" panose="02040503050406030204" pitchFamily="18" charset="0"/>
                                <a:ea typeface="PMingLiU" charset="0"/>
                                <a:sym typeface="Wingdings"/>
                              </a:rPr>
                              <m:t>𝒃</m:t>
                            </m:r>
                          </m:e>
                          <m:sup>
                            <m:r>
                              <a:rPr lang="en-US" b="0" i="1" smtClean="0">
                                <a:latin typeface="Cambria Math" panose="02040503050406030204" pitchFamily="18" charset="0"/>
                                <a:ea typeface="PMingLiU" charset="0"/>
                                <a:sym typeface="Wingdings"/>
                              </a:rPr>
                              <m:t>2</m:t>
                            </m:r>
                          </m:sup>
                        </m:sSup>
                      </m:e>
                    </m:d>
                  </m:oMath>
                </a14:m>
                <a:endParaRPr lang="en-US" dirty="0" smtClean="0"/>
              </a:p>
              <a:p>
                <a:endParaRPr lang="en-US" dirty="0" smtClean="0"/>
              </a:p>
              <a:p>
                <a:r>
                  <a:rPr lang="en-US" dirty="0" smtClean="0"/>
                  <a:t>One-layer, g^1(x), linear classifiers</a:t>
                </a:r>
              </a:p>
              <a:p>
                <a:r>
                  <a:rPr lang="en-US" dirty="0" smtClean="0"/>
                  <a:t>Two-layers, one hidden layer --- universal nonlinear </a:t>
                </a:r>
                <a:r>
                  <a:rPr lang="en-US" dirty="0" err="1" smtClean="0"/>
                  <a:t>approximator</a:t>
                </a:r>
                <a:endParaRPr lang="en-US" dirty="0" smtClean="0"/>
              </a:p>
              <a:p>
                <a:r>
                  <a:rPr lang="en-US" dirty="0" smtClean="0"/>
                  <a:t>The depth is the number of the layers, n+1,  f </a:t>
                </a:r>
                <a:r>
                  <a:rPr lang="en-US" dirty="0" err="1" smtClean="0"/>
                  <a:t>g^n</a:t>
                </a:r>
                <a:r>
                  <a:rPr lang="en-US" dirty="0" smtClean="0"/>
                  <a:t> … g^1</a:t>
                </a:r>
              </a:p>
              <a:p>
                <a:r>
                  <a:rPr lang="en-US" dirty="0" smtClean="0"/>
                  <a:t>The </a:t>
                </a:r>
                <a:r>
                  <a:rPr lang="en-US" dirty="0"/>
                  <a:t>dimension of the output </a:t>
                </a:r>
                <a:r>
                  <a:rPr lang="en-US" dirty="0" smtClean="0"/>
                  <a:t>vector h </a:t>
                </a:r>
                <a:r>
                  <a:rPr lang="en-US" dirty="0"/>
                  <a:t>is the width of the </a:t>
                </a:r>
                <a:r>
                  <a:rPr lang="en-US" dirty="0" smtClean="0"/>
                  <a:t>layer</a:t>
                </a:r>
              </a:p>
              <a:p>
                <a:endParaRPr lang="en-US" dirty="0" smtClean="0"/>
              </a:p>
              <a:p>
                <a:r>
                  <a:rPr lang="en-US" dirty="0"/>
                  <a:t>A N-layer neural network does not count the input </a:t>
                </a:r>
                <a:r>
                  <a:rPr lang="en-US" dirty="0" smtClean="0"/>
                  <a:t>layer x</a:t>
                </a:r>
                <a:endParaRPr lang="en-US" dirty="0"/>
              </a:p>
              <a:p>
                <a:r>
                  <a:rPr lang="en-US" dirty="0"/>
                  <a:t>But it does count the output </a:t>
                </a:r>
                <a:r>
                  <a:rPr lang="en-US" dirty="0" smtClean="0"/>
                  <a:t>layer f(*). </a:t>
                </a:r>
                <a:r>
                  <a:rPr lang="en-US" dirty="0"/>
                  <a:t>It represents the class scores vector, it does not have an activation function, or the identify activation function.</a:t>
                </a:r>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3042" y="1301155"/>
                <a:ext cx="8229600" cy="4525963"/>
              </a:xfrm>
              <a:blipFill rotWithShape="0">
                <a:blip r:embed="rId3"/>
                <a:stretch>
                  <a:fillRect l="-963" t="-2423" r="-1407"/>
                </a:stretch>
              </a:blipFill>
            </p:spPr>
            <p:txBody>
              <a:bodyPr/>
              <a:lstStyle/>
              <a:p>
                <a:r>
                  <a:rPr lang="en-US">
                    <a:noFill/>
                  </a:rPr>
                  <a:t> </a:t>
                </a:r>
              </a:p>
            </p:txBody>
          </p:sp>
        </mc:Fallback>
      </mc:AlternateContent>
    </p:spTree>
    <p:extLst>
      <p:ext uri="{BB962C8B-B14F-4D97-AF65-F5344CB8AC3E}">
        <p14:creationId xmlns:p14="http://schemas.microsoft.com/office/powerpoint/2010/main" val="208193400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 matching, and recognition for understanding</a:t>
            </a:r>
            <a:endParaRPr lang="en-US" dirty="0"/>
          </a:p>
        </p:txBody>
      </p:sp>
      <p:sp>
        <p:nvSpPr>
          <p:cNvPr id="3" name="Content Placeholder 2"/>
          <p:cNvSpPr>
            <a:spLocks noGrp="1"/>
          </p:cNvSpPr>
          <p:nvPr>
            <p:ph idx="1"/>
          </p:nvPr>
        </p:nvSpPr>
        <p:spPr>
          <a:xfrm>
            <a:off x="457200" y="1767348"/>
            <a:ext cx="8229600" cy="4525963"/>
          </a:xfrm>
        </p:spPr>
        <p:txBody>
          <a:bodyPr>
            <a:normAutofit/>
          </a:bodyPr>
          <a:lstStyle/>
          <a:p>
            <a:r>
              <a:rPr lang="en-US" dirty="0" smtClean="0"/>
              <a:t>Finding the visually similar things in different images --- Visual similarities</a:t>
            </a:r>
          </a:p>
          <a:p>
            <a:endParaRPr lang="en-US" dirty="0" smtClean="0"/>
          </a:p>
          <a:p>
            <a:r>
              <a:rPr lang="en-US" dirty="0" smtClean="0"/>
              <a:t>Visual matching, find the ‘same’ thing under different viewpoints, better defined, no semantics </a:t>
            </a:r>
            <a:r>
              <a:rPr lang="en-US" i="1" dirty="0" smtClean="0"/>
              <a:t>per se</a:t>
            </a:r>
            <a:r>
              <a:rPr lang="en-US" dirty="0" smtClean="0"/>
              <a:t>.</a:t>
            </a:r>
          </a:p>
          <a:p>
            <a:r>
              <a:rPr lang="en-US" dirty="0" smtClean="0"/>
              <a:t>Visual recognition, find the pre-trained ‘labels’, semantics</a:t>
            </a:r>
          </a:p>
          <a:p>
            <a:pPr lvl="1"/>
            <a:r>
              <a:rPr lang="en-US" dirty="0" smtClean="0"/>
              <a:t>We define ‘labels’, then  ‘learn’ from labeled data, finally classify ‘labels’</a:t>
            </a:r>
          </a:p>
        </p:txBody>
      </p:sp>
    </p:spTree>
    <p:extLst>
      <p:ext uri="{BB962C8B-B14F-4D97-AF65-F5344CB8AC3E}">
        <p14:creationId xmlns:p14="http://schemas.microsoft.com/office/powerpoint/2010/main" val="3110700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s231n.github.io/assets/nn1/neural_net.jpe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89875" y="712317"/>
            <a:ext cx="3829925" cy="2623236"/>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2189875" y="3494028"/>
            <a:ext cx="4572000" cy="2862322"/>
          </a:xfrm>
          <a:prstGeom prst="rect">
            <a:avLst/>
          </a:prstGeom>
        </p:spPr>
        <p:txBody>
          <a:bodyPr>
            <a:spAutoFit/>
          </a:bodyPr>
          <a:lstStyle/>
          <a:p>
            <a:r>
              <a:rPr lang="en-US" dirty="0">
                <a:solidFill>
                  <a:srgbClr val="575651"/>
                </a:solidFill>
                <a:latin typeface="Roboto"/>
              </a:rPr>
              <a:t>A 2-layer Neural </a:t>
            </a:r>
            <a:r>
              <a:rPr lang="en-US" dirty="0" smtClean="0">
                <a:solidFill>
                  <a:srgbClr val="575651"/>
                </a:solidFill>
                <a:latin typeface="Roboto"/>
              </a:rPr>
              <a:t>Network,  one </a:t>
            </a:r>
            <a:r>
              <a:rPr lang="en-US" dirty="0">
                <a:solidFill>
                  <a:srgbClr val="575651"/>
                </a:solidFill>
                <a:latin typeface="Roboto"/>
              </a:rPr>
              <a:t>hidden layer of 4 neurons (or units</a:t>
            </a:r>
            <a:r>
              <a:rPr lang="en-US" dirty="0" smtClean="0">
                <a:solidFill>
                  <a:srgbClr val="575651"/>
                </a:solidFill>
                <a:latin typeface="Roboto"/>
              </a:rPr>
              <a:t>),  </a:t>
            </a:r>
            <a:r>
              <a:rPr lang="en-US" dirty="0">
                <a:solidFill>
                  <a:srgbClr val="575651"/>
                </a:solidFill>
                <a:latin typeface="Roboto"/>
              </a:rPr>
              <a:t>and one output layer with 2 </a:t>
            </a:r>
            <a:r>
              <a:rPr lang="en-US" dirty="0" smtClean="0">
                <a:solidFill>
                  <a:srgbClr val="575651"/>
                </a:solidFill>
                <a:latin typeface="Roboto"/>
              </a:rPr>
              <a:t>neurons, </a:t>
            </a:r>
            <a:r>
              <a:rPr lang="en-US" dirty="0">
                <a:solidFill>
                  <a:srgbClr val="575651"/>
                </a:solidFill>
                <a:latin typeface="Roboto"/>
              </a:rPr>
              <a:t>and three inputs. </a:t>
            </a:r>
            <a:endParaRPr lang="en-US" dirty="0" smtClean="0">
              <a:solidFill>
                <a:srgbClr val="575651"/>
              </a:solidFill>
              <a:latin typeface="Roboto"/>
            </a:endParaRPr>
          </a:p>
          <a:p>
            <a:endParaRPr lang="en-US" dirty="0">
              <a:solidFill>
                <a:srgbClr val="575651"/>
              </a:solidFill>
              <a:latin typeface="Roboto"/>
            </a:endParaRPr>
          </a:p>
          <a:p>
            <a:r>
              <a:rPr lang="en-US" dirty="0" smtClean="0">
                <a:solidFill>
                  <a:srgbClr val="575651"/>
                </a:solidFill>
                <a:latin typeface="Roboto"/>
              </a:rPr>
              <a:t>The network  </a:t>
            </a:r>
            <a:r>
              <a:rPr lang="en-US" dirty="0">
                <a:solidFill>
                  <a:srgbClr val="575651"/>
                </a:solidFill>
                <a:latin typeface="Roboto"/>
              </a:rPr>
              <a:t>has 4 + 2 = 6 neurons (not counting the inputs), [3 x 4] + [4 x 2] = 20 weights and 4 + 2 = 6 biases, for a total of 26 learnable parameters.</a:t>
            </a:r>
          </a:p>
          <a:p>
            <a:endParaRPr lang="en-US" dirty="0">
              <a:solidFill>
                <a:srgbClr val="575651"/>
              </a:solidFill>
              <a:latin typeface="Roboto"/>
            </a:endParaRPr>
          </a:p>
        </p:txBody>
      </p:sp>
    </p:spTree>
    <p:extLst>
      <p:ext uri="{BB962C8B-B14F-4D97-AF65-F5344CB8AC3E}">
        <p14:creationId xmlns:p14="http://schemas.microsoft.com/office/powerpoint/2010/main" val="2682309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cs231n.github.io/assets/nn1/neural_net2.jpe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64724" y="375607"/>
            <a:ext cx="4950744" cy="242843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964724" y="2947253"/>
            <a:ext cx="4572000" cy="1754326"/>
          </a:xfrm>
          <a:prstGeom prst="rect">
            <a:avLst/>
          </a:prstGeom>
        </p:spPr>
        <p:txBody>
          <a:bodyPr>
            <a:spAutoFit/>
          </a:bodyPr>
          <a:lstStyle/>
          <a:p>
            <a:r>
              <a:rPr lang="en-US" dirty="0">
                <a:solidFill>
                  <a:srgbClr val="575651"/>
                </a:solidFill>
                <a:latin typeface="Roboto"/>
              </a:rPr>
              <a:t>A 3-layer neural network with three inputs, two hidden layers of 4 neurons each and one output layer. Notice that in both cases there are connections (synapses) between neurons across layers, but not within a layer.</a:t>
            </a:r>
            <a:endParaRPr lang="en-US" dirty="0"/>
          </a:p>
        </p:txBody>
      </p:sp>
      <p:sp>
        <p:nvSpPr>
          <p:cNvPr id="4" name="Rectangle 3"/>
          <p:cNvSpPr/>
          <p:nvPr/>
        </p:nvSpPr>
        <p:spPr>
          <a:xfrm>
            <a:off x="1964724" y="4844794"/>
            <a:ext cx="4572000" cy="1200329"/>
          </a:xfrm>
          <a:prstGeom prst="rect">
            <a:avLst/>
          </a:prstGeom>
        </p:spPr>
        <p:txBody>
          <a:bodyPr>
            <a:spAutoFit/>
          </a:bodyPr>
          <a:lstStyle/>
          <a:p>
            <a:r>
              <a:rPr lang="en-US" dirty="0" smtClean="0">
                <a:solidFill>
                  <a:srgbClr val="575651"/>
                </a:solidFill>
                <a:latin typeface="Roboto"/>
              </a:rPr>
              <a:t>The network has 4 + 4 + 1 = 9 neurons, [3 x 4] + [4 x 4] + [4 x 1] = 12 + 16 + 4 = 32 weights and 4 + 4 + 1 = 9 biases, for a total of 41 learnable parameters.</a:t>
            </a:r>
            <a:endParaRPr lang="en-US" dirty="0">
              <a:solidFill>
                <a:srgbClr val="575651"/>
              </a:solidFill>
              <a:latin typeface="Roboto"/>
            </a:endParaRPr>
          </a:p>
        </p:txBody>
      </p:sp>
    </p:spTree>
    <p:extLst>
      <p:ext uri="{BB962C8B-B14F-4D97-AF65-F5344CB8AC3E}">
        <p14:creationId xmlns:p14="http://schemas.microsoft.com/office/powerpoint/2010/main" val="3053882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a:t>
            </a:r>
            <a:r>
              <a:rPr lang="en-US" dirty="0" err="1" smtClean="0"/>
              <a:t>approximator</a:t>
            </a:r>
            <a:endParaRPr lang="en-US" dirty="0"/>
          </a:p>
        </p:txBody>
      </p:sp>
      <p:sp>
        <p:nvSpPr>
          <p:cNvPr id="3" name="Content Placeholder 2"/>
          <p:cNvSpPr>
            <a:spLocks noGrp="1"/>
          </p:cNvSpPr>
          <p:nvPr>
            <p:ph idx="1"/>
          </p:nvPr>
        </p:nvSpPr>
        <p:spPr/>
        <p:txBody>
          <a:bodyPr>
            <a:normAutofit/>
          </a:bodyPr>
          <a:lstStyle/>
          <a:p>
            <a:r>
              <a:rPr lang="en-US" dirty="0"/>
              <a:t>Given a function, there </a:t>
            </a:r>
            <a:r>
              <a:rPr lang="en-US" dirty="0" err="1"/>
              <a:t>exisits</a:t>
            </a:r>
            <a:r>
              <a:rPr lang="en-US" dirty="0"/>
              <a:t> a feedforward network that approximates the function</a:t>
            </a:r>
          </a:p>
          <a:p>
            <a:r>
              <a:rPr lang="en-US" dirty="0"/>
              <a:t>A single layer is sufficient to represent any function, </a:t>
            </a:r>
          </a:p>
          <a:p>
            <a:r>
              <a:rPr lang="en-US" dirty="0"/>
              <a:t>but it may be infeasibly large,</a:t>
            </a:r>
          </a:p>
          <a:p>
            <a:r>
              <a:rPr lang="en-US" dirty="0"/>
              <a:t>and it may fail to learn and generalize correctly</a:t>
            </a:r>
          </a:p>
          <a:p>
            <a:r>
              <a:rPr lang="en-US" dirty="0"/>
              <a:t>Using deeper models can reduce the number of units required to represent the function, and can reduce the amount of generalization </a:t>
            </a:r>
            <a:r>
              <a:rPr lang="en-US" dirty="0" smtClean="0"/>
              <a:t>error</a:t>
            </a:r>
          </a:p>
        </p:txBody>
      </p:sp>
    </p:spTree>
    <p:extLst>
      <p:ext uri="{BB962C8B-B14F-4D97-AF65-F5344CB8AC3E}">
        <p14:creationId xmlns:p14="http://schemas.microsoft.com/office/powerpoint/2010/main" val="2901453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100927"/>
            <a:ext cx="8229600" cy="1219200"/>
          </a:xfrm>
        </p:spPr>
        <p:txBody>
          <a:bodyPr>
            <a:normAutofit/>
          </a:bodyPr>
          <a:lstStyle/>
          <a:p>
            <a:pPr eaLnBrk="1" hangingPunct="1">
              <a:defRPr/>
            </a:pPr>
            <a:r>
              <a:rPr lang="en-US" b="1" dirty="0" smtClean="0">
                <a:ea typeface="SimHei" pitchFamily="2" charset="-122"/>
                <a:cs typeface="+mn-cs"/>
              </a:rPr>
              <a:t>Functional summary</a:t>
            </a:r>
            <a:endParaRPr lang="en-US" b="1" kern="1200" dirty="0" smtClean="0">
              <a:ea typeface="SimHei" pitchFamily="2" charset="-122"/>
              <a:cs typeface="+mn-cs"/>
            </a:endParaRPr>
          </a:p>
        </p:txBody>
      </p:sp>
      <mc:AlternateContent xmlns:mc="http://schemas.openxmlformats.org/markup-compatibility/2006" xmlns:a14="http://schemas.microsoft.com/office/drawing/2010/main">
        <mc:Choice Requires="a14">
          <p:sp>
            <p:nvSpPr>
              <p:cNvPr id="20483" name="Rectangle 3"/>
              <p:cNvSpPr>
                <a:spLocks noChangeArrowheads="1"/>
              </p:cNvSpPr>
              <p:nvPr/>
            </p:nvSpPr>
            <p:spPr bwMode="auto">
              <a:xfrm>
                <a:off x="158766" y="1320127"/>
                <a:ext cx="8905875" cy="5943600"/>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a:lstStyle/>
              <a:p>
                <a:pPr lvl="2">
                  <a:spcBef>
                    <a:spcPct val="20000"/>
                  </a:spcBef>
                  <a:buClr>
                    <a:schemeClr val="folHlink"/>
                  </a:buClr>
                  <a:buSzPct val="90000"/>
                  <a:defRPr/>
                </a:pPr>
                <a:endParaRPr lang="en-US" sz="2000" dirty="0" smtClean="0">
                  <a:latin typeface="Arial" charset="0"/>
                  <a:ea typeface="PMingLiU" charset="0"/>
                  <a:sym typeface="Wingdings"/>
                </a:endParaRPr>
              </a:p>
              <a:p>
                <a:pPr lvl="2">
                  <a:spcBef>
                    <a:spcPct val="20000"/>
                  </a:spcBef>
                  <a:buClr>
                    <a:schemeClr val="folHlink"/>
                  </a:buClr>
                  <a:buSzPct val="90000"/>
                  <a:defRPr/>
                </a:pPr>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 input </a:t>
                </a:r>
                <a14:m>
                  <m:oMath xmlns:m="http://schemas.openxmlformats.org/officeDocument/2006/math">
                    <m:r>
                      <a:rPr lang="en-US" sz="2000" b="1" i="1">
                        <a:latin typeface="Cambria Math" panose="02040503050406030204" pitchFamily="18" charset="0"/>
                        <a:ea typeface="PMingLiU" charset="0"/>
                        <a:sym typeface="Wingdings"/>
                      </a:rPr>
                      <m:t>𝒙</m:t>
                    </m:r>
                  </m:oMath>
                </a14:m>
                <a:r>
                  <a:rPr lang="en-US" sz="2000" dirty="0">
                    <a:latin typeface="Arial" charset="0"/>
                    <a:ea typeface="PMingLiU" charset="0"/>
                    <a:sym typeface="Wingdings"/>
                  </a:rPr>
                  <a:t> </a:t>
                </a:r>
                <a:r>
                  <a:rPr lang="en-US" sz="2000" dirty="0" smtClean="0">
                    <a:latin typeface="Arial" charset="0"/>
                    <a:ea typeface="PMingLiU" charset="0"/>
                    <a:sym typeface="Wingdings"/>
                  </a:rPr>
                  <a:t>, the output </a:t>
                </a:r>
                <a:r>
                  <a:rPr lang="en-US" sz="2000" b="1" i="1" dirty="0">
                    <a:latin typeface="Cambria Math" panose="02040503050406030204" pitchFamily="18" charset="0"/>
                    <a:ea typeface="PMingLiU" charset="0"/>
                    <a:sym typeface="Wingdings"/>
                  </a:rPr>
                  <a:t>y</a:t>
                </a:r>
                <a14:m>
                  <m:oMath xmlns:m="http://schemas.openxmlformats.org/officeDocument/2006/math">
                    <m:r>
                      <a:rPr lang="en-US" sz="2000" b="1" i="1" dirty="0" smtClean="0">
                        <a:latin typeface="Cambria Math" panose="02040503050406030204" pitchFamily="18" charset="0"/>
                        <a:ea typeface="PMingLiU" charset="0"/>
                        <a:sym typeface="Wingdings"/>
                      </a:rPr>
                      <m:t> </m:t>
                    </m:r>
                    <m:r>
                      <a:rPr lang="en-US" sz="2000" b="1" i="1" dirty="0">
                        <a:latin typeface="Cambria Math" panose="02040503050406030204" pitchFamily="18" charset="0"/>
                        <a:ea typeface="PMingLiU" charset="0"/>
                        <a:sym typeface="Wingdings"/>
                      </a:rPr>
                      <m:t>=</m:t>
                    </m:r>
                    <m:r>
                      <a:rPr lang="en-US" sz="2000" b="1" i="1" dirty="0" smtClean="0">
                        <a:latin typeface="Cambria Math" panose="02040503050406030204" pitchFamily="18" charset="0"/>
                        <a:ea typeface="PMingLiU" charset="0"/>
                        <a:sym typeface="Wingdings"/>
                      </a:rPr>
                      <m:t>𝒇</m:t>
                    </m:r>
                    <m:r>
                      <a:rPr lang="en-US" sz="2000" b="1" i="1" dirty="0" smtClean="0">
                        <a:latin typeface="Cambria Math" panose="02040503050406030204" pitchFamily="18" charset="0"/>
                        <a:ea typeface="PMingLiU" charset="0"/>
                        <a:sym typeface="Wingdings"/>
                      </a:rPr>
                      <m:t>(</m:t>
                    </m:r>
                    <m:r>
                      <a:rPr lang="en-US" sz="2000" b="1" i="1" dirty="0" smtClean="0">
                        <a:latin typeface="Cambria Math" panose="02040503050406030204" pitchFamily="18" charset="0"/>
                        <a:ea typeface="PMingLiU" charset="0"/>
                        <a:sym typeface="Wingdings"/>
                      </a:rPr>
                      <m:t>𝒙</m:t>
                    </m:r>
                    <m:r>
                      <a:rPr lang="en-US" sz="2000" b="1" i="1" dirty="0" smtClean="0">
                        <a:latin typeface="Cambria Math" panose="02040503050406030204" pitchFamily="18" charset="0"/>
                        <a:ea typeface="PMingLiU" charset="0"/>
                        <a:sym typeface="Wingdings"/>
                      </a:rPr>
                      <m:t>;</m:t>
                    </m:r>
                    <m:r>
                      <a:rPr lang="en-US" sz="2000" b="1" i="1" dirty="0" smtClean="0">
                        <a:latin typeface="Cambria Math" panose="02040503050406030204" pitchFamily="18" charset="0"/>
                        <a:ea typeface="PMingLiU" charset="0"/>
                        <a:sym typeface="Wingdings"/>
                      </a:rPr>
                      <m:t>𝜽</m:t>
                    </m:r>
                    <m:r>
                      <a:rPr lang="en-US" sz="2000" b="1" i="1" dirty="0" smtClean="0">
                        <a:latin typeface="Cambria Math" panose="02040503050406030204" pitchFamily="18" charset="0"/>
                        <a:ea typeface="PMingLiU" charset="0"/>
                        <a:sym typeface="Wingdings"/>
                      </a:rPr>
                      <m:t>)</m:t>
                    </m:r>
                  </m:oMath>
                </a14:m>
                <a:endParaRPr lang="en-US" sz="20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 hidden features </a:t>
                </a:r>
                <a14:m>
                  <m:oMath xmlns:m="http://schemas.openxmlformats.org/officeDocument/2006/math">
                    <m:r>
                      <a:rPr lang="en-US" sz="2000" b="1" i="1" dirty="0">
                        <a:latin typeface="Cambria Math" panose="02040503050406030204" pitchFamily="18" charset="0"/>
                        <a:ea typeface="PMingLiU" charset="0"/>
                        <a:sym typeface="Wingdings"/>
                      </a:rPr>
                      <m:t>𝒉</m:t>
                    </m:r>
                    <m:r>
                      <a:rPr lang="en-US" sz="2000" b="1" i="1" dirty="0">
                        <a:latin typeface="Cambria Math" panose="02040503050406030204" pitchFamily="18" charset="0"/>
                        <a:ea typeface="PMingLiU" charset="0"/>
                        <a:sym typeface="Wingdings"/>
                      </a:rPr>
                      <m:t>= </m:t>
                    </m:r>
                    <m:r>
                      <a:rPr lang="en-US" sz="2000" b="1" i="1">
                        <a:latin typeface="Cambria Math" panose="02040503050406030204" pitchFamily="18" charset="0"/>
                        <a:ea typeface="PMingLiU" charset="0"/>
                        <a:sym typeface="Wingdings"/>
                      </a:rPr>
                      <m:t>𝜙</m:t>
                    </m:r>
                    <m:d>
                      <m:dPr>
                        <m:ctrlPr>
                          <a:rPr lang="en-US" sz="2000" b="1" i="1">
                            <a:latin typeface="Cambria Math" panose="02040503050406030204" pitchFamily="18" charset="0"/>
                            <a:ea typeface="PMingLiU" charset="0"/>
                            <a:sym typeface="Wingdings"/>
                          </a:rPr>
                        </m:ctrlPr>
                      </m:dPr>
                      <m:e>
                        <m:r>
                          <a:rPr lang="en-US" sz="2000" b="1" i="1">
                            <a:latin typeface="Cambria Math" panose="02040503050406030204" pitchFamily="18" charset="0"/>
                            <a:ea typeface="PMingLiU" charset="0"/>
                            <a:sym typeface="Wingdings"/>
                          </a:rPr>
                          <m:t>𝒙</m:t>
                        </m:r>
                      </m:e>
                    </m:d>
                  </m:oMath>
                </a14:m>
                <a:endParaRPr lang="en-US" sz="2000" b="1" dirty="0" smtClean="0">
                  <a:latin typeface="Arial" charset="0"/>
                  <a:ea typeface="PMingLiU" charset="0"/>
                  <a:sym typeface="Wingdings"/>
                </a:endParaRPr>
              </a:p>
              <a:p>
                <a:pPr marL="1714500" lvl="3" indent="-342900">
                  <a:spcBef>
                    <a:spcPct val="20000"/>
                  </a:spcBef>
                  <a:buClr>
                    <a:schemeClr val="folHlink"/>
                  </a:buClr>
                  <a:buSzPct val="90000"/>
                  <a:buFont typeface="Wingdings" charset="0"/>
                  <a:buChar char="n"/>
                  <a:defRPr/>
                </a:pPr>
                <a:r>
                  <a:rPr lang="en-US" sz="2000" dirty="0">
                    <a:latin typeface="Arial" charset="0"/>
                    <a:ea typeface="PMingLiU" charset="0"/>
                    <a:sym typeface="Wingdings"/>
                  </a:rPr>
                  <a:t> </a:t>
                </a:r>
                <a:r>
                  <a:rPr lang="en-US" sz="2000" dirty="0">
                    <a:ea typeface="PMingLiU" charset="0"/>
                    <a:sym typeface="Wingdings"/>
                  </a:rPr>
                  <a:t>The hidden layers is a nonlinear transformation </a:t>
                </a:r>
                <a14:m>
                  <m:oMath xmlns:m="http://schemas.openxmlformats.org/officeDocument/2006/math">
                    <m:r>
                      <a:rPr lang="en-US" sz="2000" i="1">
                        <a:latin typeface="Cambria Math" panose="02040503050406030204" pitchFamily="18" charset="0"/>
                        <a:ea typeface="PMingLiU" charset="0"/>
                        <a:sym typeface="Wingdings"/>
                      </a:rPr>
                      <m:t>𝜙</m:t>
                    </m:r>
                    <m:r>
                      <a:rPr lang="en-US" sz="2000" i="1">
                        <a:latin typeface="Cambria Math" panose="02040503050406030204" pitchFamily="18" charset="0"/>
                        <a:ea typeface="PMingLiU" charset="0"/>
                        <a:sym typeface="Wingdings"/>
                      </a:rPr>
                      <m:t>(</m:t>
                    </m:r>
                    <m:r>
                      <a:rPr lang="en-US" sz="2000" b="1" i="1">
                        <a:latin typeface="Cambria Math" panose="02040503050406030204" pitchFamily="18" charset="0"/>
                        <a:ea typeface="PMingLiU" charset="0"/>
                        <a:sym typeface="Wingdings"/>
                      </a:rPr>
                      <m:t>𝒙</m:t>
                    </m:r>
                    <m:r>
                      <a:rPr lang="en-US" sz="2000" i="1">
                        <a:latin typeface="Cambria Math" panose="02040503050406030204" pitchFamily="18" charset="0"/>
                        <a:ea typeface="PMingLiU" charset="0"/>
                        <a:sym typeface="Wingdings"/>
                      </a:rPr>
                      <m:t>)</m:t>
                    </m:r>
                  </m:oMath>
                </a14:m>
                <a:r>
                  <a:rPr lang="en-US" sz="2000" dirty="0">
                    <a:latin typeface="Arial" charset="0"/>
                    <a:ea typeface="PMingLiU" charset="0"/>
                    <a:sym typeface="Wingdings"/>
                  </a:rPr>
                  <a:t> </a:t>
                </a:r>
              </a:p>
              <a:p>
                <a:pPr marL="2171700" lvl="4" indent="-342900">
                  <a:spcBef>
                    <a:spcPct val="20000"/>
                  </a:spcBef>
                  <a:buClr>
                    <a:schemeClr val="folHlink"/>
                  </a:buClr>
                  <a:buSzPct val="90000"/>
                  <a:buFont typeface="Wingdings" charset="0"/>
                  <a:buChar char="n"/>
                  <a:defRPr/>
                </a:pPr>
                <a14:m>
                  <m:oMath xmlns:m="http://schemas.openxmlformats.org/officeDocument/2006/math">
                    <m:r>
                      <a:rPr lang="en-US" sz="2000" i="1">
                        <a:latin typeface="Cambria Math" panose="02040503050406030204" pitchFamily="18" charset="0"/>
                        <a:ea typeface="PMingLiU" charset="0"/>
                        <a:sym typeface="Wingdings"/>
                      </a:rPr>
                      <m:t>𝜙</m:t>
                    </m:r>
                    <m:r>
                      <a:rPr lang="en-US" sz="2000" i="1">
                        <a:latin typeface="Cambria Math" panose="02040503050406030204" pitchFamily="18" charset="0"/>
                        <a:ea typeface="PMingLiU" charset="0"/>
                        <a:sym typeface="Wingdings"/>
                      </a:rPr>
                      <m:t>(</m:t>
                    </m:r>
                    <m:r>
                      <a:rPr lang="en-US" sz="2000" b="1" i="1">
                        <a:latin typeface="Cambria Math" panose="02040503050406030204" pitchFamily="18" charset="0"/>
                        <a:ea typeface="PMingLiU" charset="0"/>
                        <a:sym typeface="Wingdings"/>
                      </a:rPr>
                      <m:t>𝒙</m:t>
                    </m:r>
                    <m:r>
                      <a:rPr lang="en-US" sz="2000" i="1">
                        <a:latin typeface="Cambria Math" panose="02040503050406030204" pitchFamily="18" charset="0"/>
                        <a:ea typeface="PMingLiU" charset="0"/>
                        <a:sym typeface="Wingdings"/>
                      </a:rPr>
                      <m:t>)</m:t>
                    </m:r>
                  </m:oMath>
                </a14:m>
                <a:r>
                  <a:rPr lang="en-US" sz="2000" dirty="0">
                    <a:latin typeface="Arial" charset="0"/>
                    <a:ea typeface="PMingLiU" charset="0"/>
                    <a:sym typeface="Wingdings"/>
                  </a:rPr>
                  <a:t>  provides a set of features describing </a:t>
                </a:r>
                <a14:m>
                  <m:oMath xmlns:m="http://schemas.openxmlformats.org/officeDocument/2006/math">
                    <m:r>
                      <a:rPr lang="en-US" sz="2000" b="1" i="1">
                        <a:latin typeface="Cambria Math" panose="02040503050406030204" pitchFamily="18" charset="0"/>
                        <a:ea typeface="PMingLiU" charset="0"/>
                        <a:sym typeface="Wingdings"/>
                      </a:rPr>
                      <m:t>𝒙</m:t>
                    </m:r>
                  </m:oMath>
                </a14:m>
                <a:r>
                  <a:rPr lang="en-US" sz="2000" dirty="0">
                    <a:latin typeface="Arial" charset="0"/>
                    <a:ea typeface="PMingLiU" charset="0"/>
                    <a:sym typeface="Wingdings"/>
                  </a:rPr>
                  <a:t> </a:t>
                </a:r>
              </a:p>
              <a:p>
                <a:pPr marL="2171700" lvl="4" indent="-342900">
                  <a:spcBef>
                    <a:spcPct val="20000"/>
                  </a:spcBef>
                  <a:buClr>
                    <a:schemeClr val="folHlink"/>
                  </a:buClr>
                  <a:buSzPct val="90000"/>
                  <a:buFont typeface="Wingdings" charset="0"/>
                  <a:buChar char="n"/>
                  <a:defRPr/>
                </a:pPr>
                <a:r>
                  <a:rPr lang="en-US" sz="2000" dirty="0">
                    <a:latin typeface="Arial" charset="0"/>
                    <a:ea typeface="PMingLiU" charset="0"/>
                    <a:sym typeface="Wingdings"/>
                  </a:rPr>
                  <a:t>Or provides a new representation for </a:t>
                </a:r>
                <a14:m>
                  <m:oMath xmlns:m="http://schemas.openxmlformats.org/officeDocument/2006/math">
                    <m:r>
                      <a:rPr lang="en-US" sz="2000" b="1" i="1">
                        <a:latin typeface="Cambria Math" panose="02040503050406030204" pitchFamily="18" charset="0"/>
                        <a:ea typeface="PMingLiU" charset="0"/>
                        <a:sym typeface="Wingdings"/>
                      </a:rPr>
                      <m:t>𝒙</m:t>
                    </m:r>
                  </m:oMath>
                </a14:m>
                <a:endParaRPr lang="en-US" sz="2000" dirty="0" smtClean="0">
                  <a:latin typeface="Arial" charset="0"/>
                  <a:ea typeface="PMingLiU" charset="0"/>
                  <a:sym typeface="Wingdings"/>
                </a:endParaRPr>
              </a:p>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 nonlinear is compositional </a:t>
                </a:r>
                <a14:m>
                  <m:oMath xmlns:m="http://schemas.openxmlformats.org/officeDocument/2006/math">
                    <m:r>
                      <a:rPr lang="en-US" sz="2000" i="1">
                        <a:latin typeface="Cambria Math" panose="02040503050406030204" pitchFamily="18" charset="0"/>
                        <a:ea typeface="PMingLiU" charset="0"/>
                        <a:sym typeface="Wingdings"/>
                      </a:rPr>
                      <m:t>𝜙</m:t>
                    </m:r>
                    <m:d>
                      <m:dPr>
                        <m:ctrlPr>
                          <a:rPr lang="en-US" sz="2000" i="1">
                            <a:latin typeface="Cambria Math" panose="02040503050406030204" pitchFamily="18" charset="0"/>
                            <a:ea typeface="PMingLiU" charset="0"/>
                            <a:sym typeface="Wingdings"/>
                          </a:rPr>
                        </m:ctrlPr>
                      </m:dPr>
                      <m:e>
                        <m:r>
                          <a:rPr lang="en-US" sz="2000" b="1" i="1">
                            <a:latin typeface="Cambria Math" panose="02040503050406030204" pitchFamily="18" charset="0"/>
                            <a:ea typeface="PMingLiU" charset="0"/>
                            <a:sym typeface="Wingdings"/>
                          </a:rPr>
                          <m:t>𝒙</m:t>
                        </m:r>
                      </m:e>
                    </m:d>
                    <m:r>
                      <a:rPr lang="en-US" sz="2000" b="0" i="0" smtClean="0">
                        <a:latin typeface="Cambria Math" panose="02040503050406030204" pitchFamily="18" charset="0"/>
                        <a:ea typeface="PMingLiU" charset="0"/>
                        <a:sym typeface="Wingdings"/>
                      </a:rPr>
                      <m:t>=</m:t>
                    </m:r>
                    <m:sSub>
                      <m:sSubPr>
                        <m:ctrlPr>
                          <a:rPr lang="en-US" sz="2000" b="0" i="1" smtClean="0">
                            <a:latin typeface="Cambria Math" panose="02040503050406030204" pitchFamily="18" charset="0"/>
                            <a:ea typeface="PMingLiU" charset="0"/>
                            <a:sym typeface="Wingdings"/>
                          </a:rPr>
                        </m:ctrlPr>
                      </m:sSubPr>
                      <m:e>
                        <m:sSub>
                          <m:sSubPr>
                            <m:ctrlPr>
                              <a:rPr lang="en-US" sz="2000" b="0" i="1" smtClean="0">
                                <a:latin typeface="Cambria Math" panose="02040503050406030204" pitchFamily="18" charset="0"/>
                                <a:ea typeface="PMingLiU" charset="0"/>
                                <a:sym typeface="Wingdings"/>
                              </a:rPr>
                            </m:ctrlPr>
                          </m:sSubPr>
                          <m:e>
                            <m:r>
                              <m:rPr>
                                <m:sty m:val="p"/>
                              </m:rPr>
                              <a:rPr lang="en-US" sz="2000" b="0" i="0" smtClean="0">
                                <a:latin typeface="Cambria Math" panose="02040503050406030204" pitchFamily="18" charset="0"/>
                                <a:ea typeface="PMingLiU" charset="0"/>
                                <a:sym typeface="Wingdings"/>
                              </a:rPr>
                              <m:t>g</m:t>
                            </m:r>
                          </m:e>
                          <m:sub>
                            <m:r>
                              <m:rPr>
                                <m:sty m:val="p"/>
                              </m:rPr>
                              <a:rPr lang="en-US" sz="2000" b="0" i="0" smtClean="0">
                                <a:latin typeface="Cambria Math" panose="02040503050406030204" pitchFamily="18" charset="0"/>
                                <a:ea typeface="PMingLiU" charset="0"/>
                                <a:sym typeface="Wingdings"/>
                              </a:rPr>
                              <m:t>n</m:t>
                            </m:r>
                          </m:sub>
                        </m:sSub>
                        <m:r>
                          <a:rPr lang="en-US" sz="2000" b="0" i="0" smtClean="0">
                            <a:latin typeface="Cambria Math" panose="02040503050406030204" pitchFamily="18" charset="0"/>
                            <a:ea typeface="PMingLiU" charset="0"/>
                            <a:sym typeface="Wingdings"/>
                          </a:rPr>
                          <m:t>( …(</m:t>
                        </m:r>
                        <m:r>
                          <m:rPr>
                            <m:sty m:val="p"/>
                          </m:rPr>
                          <a:rPr lang="en-US" sz="2000" b="0" i="0" smtClean="0">
                            <a:latin typeface="Cambria Math" panose="02040503050406030204" pitchFamily="18" charset="0"/>
                            <a:ea typeface="PMingLiU" charset="0"/>
                            <a:sym typeface="Wingdings"/>
                          </a:rPr>
                          <m:t>g</m:t>
                        </m:r>
                      </m:e>
                      <m:sub>
                        <m:r>
                          <a:rPr lang="en-US" sz="2000" b="0" i="0" smtClean="0">
                            <a:latin typeface="Cambria Math" panose="02040503050406030204" pitchFamily="18" charset="0"/>
                            <a:ea typeface="PMingLiU" charset="0"/>
                            <a:sym typeface="Wingdings"/>
                          </a:rPr>
                          <m:t>3</m:t>
                        </m:r>
                      </m:sub>
                    </m:sSub>
                    <m:r>
                      <a:rPr lang="en-US" sz="2000" b="0" i="0" smtClean="0">
                        <a:latin typeface="Cambria Math" panose="02040503050406030204" pitchFamily="18" charset="0"/>
                        <a:ea typeface="PMingLiU" charset="0"/>
                        <a:sym typeface="Wingdings"/>
                      </a:rPr>
                      <m:t>(</m:t>
                    </m:r>
                    <m:sSub>
                      <m:sSubPr>
                        <m:ctrlPr>
                          <a:rPr lang="en-US" sz="2000" b="0" i="1" smtClean="0">
                            <a:latin typeface="Cambria Math" panose="02040503050406030204" pitchFamily="18" charset="0"/>
                            <a:ea typeface="PMingLiU" charset="0"/>
                            <a:sym typeface="Wingdings"/>
                          </a:rPr>
                        </m:ctrlPr>
                      </m:sSubPr>
                      <m:e>
                        <m:r>
                          <m:rPr>
                            <m:sty m:val="p"/>
                          </m:rPr>
                          <a:rPr lang="en-US" sz="2000" b="0" i="0" smtClean="0">
                            <a:latin typeface="Cambria Math" panose="02040503050406030204" pitchFamily="18" charset="0"/>
                            <a:ea typeface="PMingLiU" charset="0"/>
                            <a:sym typeface="Wingdings"/>
                          </a:rPr>
                          <m:t>g</m:t>
                        </m:r>
                      </m:e>
                      <m:sub>
                        <m:r>
                          <a:rPr lang="en-US" sz="2000" b="0" i="0" smtClean="0">
                            <a:latin typeface="Cambria Math" panose="02040503050406030204" pitchFamily="18" charset="0"/>
                            <a:ea typeface="PMingLiU" charset="0"/>
                            <a:sym typeface="Wingdings"/>
                          </a:rPr>
                          <m:t>2</m:t>
                        </m:r>
                      </m:sub>
                    </m:sSub>
                    <m:d>
                      <m:dPr>
                        <m:ctrlPr>
                          <a:rPr lang="en-US" sz="2000" b="0" i="1" smtClean="0">
                            <a:latin typeface="Cambria Math" panose="02040503050406030204" pitchFamily="18" charset="0"/>
                            <a:ea typeface="PMingLiU" charset="0"/>
                            <a:sym typeface="Wingdings"/>
                          </a:rPr>
                        </m:ctrlPr>
                      </m:dPr>
                      <m:e>
                        <m:sSub>
                          <m:sSubPr>
                            <m:ctrlPr>
                              <a:rPr lang="en-US" sz="2000" b="0" i="1" smtClean="0">
                                <a:latin typeface="Cambria Math" panose="02040503050406030204" pitchFamily="18" charset="0"/>
                                <a:ea typeface="PMingLiU" charset="0"/>
                                <a:sym typeface="Wingdings"/>
                              </a:rPr>
                            </m:ctrlPr>
                          </m:sSubPr>
                          <m:e>
                            <m:r>
                              <m:rPr>
                                <m:sty m:val="p"/>
                              </m:rPr>
                              <a:rPr lang="en-US" sz="2000" b="0" i="0" smtClean="0">
                                <a:latin typeface="Cambria Math" panose="02040503050406030204" pitchFamily="18" charset="0"/>
                                <a:ea typeface="PMingLiU" charset="0"/>
                                <a:sym typeface="Wingdings"/>
                              </a:rPr>
                              <m:t>g</m:t>
                            </m:r>
                          </m:e>
                          <m:sub>
                            <m:r>
                              <a:rPr lang="en-US" sz="2000" b="0" i="0" smtClean="0">
                                <a:latin typeface="Cambria Math" panose="02040503050406030204" pitchFamily="18" charset="0"/>
                                <a:ea typeface="PMingLiU" charset="0"/>
                                <a:sym typeface="Wingdings"/>
                              </a:rPr>
                              <m:t>1</m:t>
                            </m:r>
                          </m:sub>
                        </m:sSub>
                        <m:d>
                          <m:dPr>
                            <m:ctrlPr>
                              <a:rPr lang="en-US" sz="2000" b="0" i="1" smtClean="0">
                                <a:latin typeface="Cambria Math" panose="02040503050406030204" pitchFamily="18" charset="0"/>
                                <a:ea typeface="PMingLiU" charset="0"/>
                                <a:sym typeface="Wingdings"/>
                              </a:rPr>
                            </m:ctrlPr>
                          </m:dPr>
                          <m:e>
                            <m:r>
                              <a:rPr lang="en-US" sz="2000" b="1" i="1" smtClean="0">
                                <a:latin typeface="Cambria Math" panose="02040503050406030204" pitchFamily="18" charset="0"/>
                                <a:ea typeface="PMingLiU" charset="0"/>
                                <a:sym typeface="Wingdings"/>
                              </a:rPr>
                              <m:t>𝒙</m:t>
                            </m:r>
                          </m:e>
                        </m:d>
                      </m:e>
                    </m:d>
                    <m:r>
                      <a:rPr lang="en-US" sz="2000" b="0" i="0" smtClean="0">
                        <a:latin typeface="Cambria Math" panose="02040503050406030204" pitchFamily="18" charset="0"/>
                        <a:ea typeface="PMingLiU" charset="0"/>
                        <a:sym typeface="Wingdings"/>
                      </a:rPr>
                      <m:t>)))</m:t>
                    </m:r>
                  </m:oMath>
                </a14:m>
                <a:endParaRPr lang="en-US" sz="2000" dirty="0" smtClean="0">
                  <a:latin typeface="Arial" charset="0"/>
                  <a:ea typeface="PMingLiU" charset="0"/>
                  <a:sym typeface="Wingdings"/>
                </a:endParaRPr>
              </a:p>
              <a:p>
                <a:pPr marL="1714500" lvl="3"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Each layer </a:t>
                </a:r>
                <a14:m>
                  <m:oMath xmlns:m="http://schemas.openxmlformats.org/officeDocument/2006/math">
                    <m:sSubSup>
                      <m:sSubSupPr>
                        <m:ctrlPr>
                          <a:rPr lang="en-US" sz="2000" b="1" i="1" dirty="0" smtClean="0">
                            <a:latin typeface="Cambria Math" panose="02040503050406030204" pitchFamily="18" charset="0"/>
                            <a:ea typeface="PMingLiU" charset="0"/>
                            <a:sym typeface="Wingdings"/>
                          </a:rPr>
                        </m:ctrlPr>
                      </m:sSubSupPr>
                      <m:e>
                        <m:r>
                          <a:rPr lang="en-US" sz="2000" b="1" i="1" dirty="0" smtClean="0">
                            <a:latin typeface="Cambria Math" panose="02040503050406030204" pitchFamily="18" charset="0"/>
                            <a:ea typeface="PMingLiU" charset="0"/>
                            <a:sym typeface="Wingdings"/>
                          </a:rPr>
                          <m:t>𝒉</m:t>
                        </m:r>
                      </m:e>
                      <m:sub>
                        <m:r>
                          <a:rPr lang="en-US" sz="2000" b="0" i="1" dirty="0" smtClean="0">
                            <a:latin typeface="Cambria Math" panose="02040503050406030204" pitchFamily="18" charset="0"/>
                            <a:ea typeface="PMingLiU" charset="0"/>
                            <a:sym typeface="Wingdings"/>
                          </a:rPr>
                          <m:t>𝑖</m:t>
                        </m:r>
                      </m:sub>
                      <m:sup/>
                    </m:sSubSup>
                    <m:r>
                      <a:rPr lang="en-US" sz="2000" b="1" i="1" dirty="0">
                        <a:latin typeface="Cambria Math" panose="02040503050406030204" pitchFamily="18" charset="0"/>
                        <a:ea typeface="PMingLiU" charset="0"/>
                        <a:sym typeface="Wingdings"/>
                      </a:rPr>
                      <m:t>=</m:t>
                    </m:r>
                    <m:sSub>
                      <m:sSubPr>
                        <m:ctrlPr>
                          <a:rPr lang="en-US" sz="2000" i="1" dirty="0" smtClean="0">
                            <a:latin typeface="Cambria Math" panose="02040503050406030204" pitchFamily="18" charset="0"/>
                            <a:ea typeface="PMingLiU" charset="0"/>
                            <a:sym typeface="Wingdings"/>
                          </a:rPr>
                        </m:ctrlPr>
                      </m:sSubPr>
                      <m:e>
                        <m:r>
                          <m:rPr>
                            <m:sty m:val="p"/>
                          </m:rPr>
                          <a:rPr lang="en-US" sz="2000" b="0" i="0" dirty="0" smtClean="0">
                            <a:latin typeface="Cambria Math" panose="02040503050406030204" pitchFamily="18" charset="0"/>
                            <a:ea typeface="PMingLiU" charset="0"/>
                            <a:sym typeface="Wingdings"/>
                          </a:rPr>
                          <m:t>g</m:t>
                        </m:r>
                      </m:e>
                      <m:sub>
                        <m:r>
                          <m:rPr>
                            <m:sty m:val="p"/>
                          </m:rPr>
                          <a:rPr lang="en-US" sz="2000" b="0" i="0" dirty="0" smtClean="0">
                            <a:latin typeface="Cambria Math" panose="02040503050406030204" pitchFamily="18" charset="0"/>
                            <a:ea typeface="PMingLiU" charset="0"/>
                            <a:sym typeface="Wingdings"/>
                          </a:rPr>
                          <m:t>i</m:t>
                        </m:r>
                      </m:sub>
                    </m:sSub>
                    <m:r>
                      <a:rPr lang="en-US" sz="2000" b="1" i="1" dirty="0" smtClean="0">
                        <a:latin typeface="Cambria Math" panose="02040503050406030204" pitchFamily="18" charset="0"/>
                        <a:ea typeface="PMingLiU" charset="0"/>
                        <a:sym typeface="Wingdings"/>
                      </a:rPr>
                      <m:t>(</m:t>
                    </m:r>
                    <m:sSubSup>
                      <m:sSubSupPr>
                        <m:ctrlPr>
                          <a:rPr lang="en-US" sz="2000" b="1" i="1" dirty="0" smtClean="0">
                            <a:latin typeface="Cambria Math" panose="02040503050406030204" pitchFamily="18" charset="0"/>
                            <a:ea typeface="PMingLiU" charset="0"/>
                            <a:sym typeface="Wingdings"/>
                          </a:rPr>
                        </m:ctrlPr>
                      </m:sSubSupPr>
                      <m:e>
                        <m:r>
                          <a:rPr lang="en-US" sz="2000" b="1" i="1" dirty="0" smtClean="0">
                            <a:latin typeface="Cambria Math" panose="02040503050406030204" pitchFamily="18" charset="0"/>
                            <a:ea typeface="PMingLiU" charset="0"/>
                            <a:sym typeface="Wingdings"/>
                          </a:rPr>
                          <m:t>𝑾</m:t>
                        </m:r>
                      </m:e>
                      <m:sub>
                        <m:r>
                          <a:rPr lang="en-US" sz="2000" b="0" i="1" dirty="0" smtClean="0">
                            <a:latin typeface="Cambria Math" panose="02040503050406030204" pitchFamily="18" charset="0"/>
                            <a:ea typeface="PMingLiU" charset="0"/>
                            <a:sym typeface="Wingdings"/>
                          </a:rPr>
                          <m:t>𝑖</m:t>
                        </m:r>
                      </m:sub>
                      <m:sup/>
                    </m:sSubSup>
                    <m:r>
                      <a:rPr lang="en-US" sz="2000" b="1" i="1" dirty="0" smtClean="0">
                        <a:latin typeface="Cambria Math" panose="02040503050406030204" pitchFamily="18" charset="0"/>
                        <a:ea typeface="PMingLiU" charset="0"/>
                        <a:sym typeface="Wingdings"/>
                      </a:rPr>
                      <m:t>𝒙</m:t>
                    </m:r>
                    <m:r>
                      <a:rPr lang="en-US" sz="2000" b="1" i="1" dirty="0">
                        <a:latin typeface="Cambria Math" panose="02040503050406030204" pitchFamily="18" charset="0"/>
                        <a:ea typeface="PMingLiU" charset="0"/>
                        <a:sym typeface="Wingdings"/>
                      </a:rPr>
                      <m:t>+</m:t>
                    </m:r>
                    <m:sSub>
                      <m:sSubPr>
                        <m:ctrlPr>
                          <a:rPr lang="en-US" sz="2000" b="0" i="1" dirty="0" smtClean="0">
                            <a:latin typeface="Cambria Math" panose="02040503050406030204" pitchFamily="18" charset="0"/>
                            <a:ea typeface="PMingLiU" charset="0"/>
                            <a:sym typeface="Wingdings"/>
                          </a:rPr>
                        </m:ctrlPr>
                      </m:sSubPr>
                      <m:e>
                        <m:r>
                          <a:rPr lang="en-US" sz="2000" b="1" i="1" dirty="0">
                            <a:latin typeface="Cambria Math" panose="02040503050406030204" pitchFamily="18" charset="0"/>
                            <a:ea typeface="PMingLiU" charset="0"/>
                            <a:sym typeface="Wingdings"/>
                          </a:rPr>
                          <m:t>𝒃</m:t>
                        </m:r>
                      </m:e>
                      <m:sub>
                        <m:r>
                          <m:rPr>
                            <m:sty m:val="p"/>
                          </m:rPr>
                          <a:rPr lang="en-US" sz="2000" b="0" i="0" dirty="0" smtClean="0">
                            <a:latin typeface="Cambria Math" panose="02040503050406030204" pitchFamily="18" charset="0"/>
                            <a:ea typeface="PMingLiU" charset="0"/>
                            <a:sym typeface="Wingdings"/>
                          </a:rPr>
                          <m:t>i</m:t>
                        </m:r>
                      </m:sub>
                    </m:sSub>
                  </m:oMath>
                </a14:m>
                <a:r>
                  <a:rPr lang="en-US" sz="2000" dirty="0" smtClean="0">
                    <a:latin typeface="Arial" charset="0"/>
                    <a:ea typeface="PMingLiU" charset="0"/>
                    <a:sym typeface="Wingdings"/>
                  </a:rPr>
                  <a:t>), </a:t>
                </a:r>
                <a:r>
                  <a:rPr lang="en-US" sz="2000" dirty="0">
                    <a:latin typeface="Cambria Math" panose="02040503050406030204" pitchFamily="18" charset="0"/>
                    <a:ea typeface="PMingLiU" charset="0"/>
                    <a:sym typeface="Wingdings"/>
                  </a:rPr>
                  <a:t>g(z)=max(0,z).</a:t>
                </a:r>
              </a:p>
              <a:p>
                <a:pPr marL="1257300" lvl="2" indent="-342900">
                  <a:spcBef>
                    <a:spcPct val="20000"/>
                  </a:spcBef>
                  <a:buClr>
                    <a:schemeClr val="folHlink"/>
                  </a:buClr>
                  <a:buSzPct val="90000"/>
                  <a:buFont typeface="Wingdings" charset="0"/>
                  <a:buChar char="n"/>
                  <a:defRPr/>
                </a:pPr>
                <a:r>
                  <a:rPr lang="en-US" sz="2000" dirty="0" smtClean="0">
                    <a:latin typeface="Arial" charset="0"/>
                    <a:ea typeface="PMingLiU" charset="0"/>
                    <a:sym typeface="Wingdings"/>
                  </a:rPr>
                  <a:t>The output</a:t>
                </a:r>
                <a14:m>
                  <m:oMath xmlns:m="http://schemas.openxmlformats.org/officeDocument/2006/math">
                    <m:r>
                      <a:rPr lang="en-US" sz="2000" b="0" i="0" dirty="0" smtClean="0">
                        <a:latin typeface="Cambria Math" panose="02040503050406030204" pitchFamily="18" charset="0"/>
                        <a:ea typeface="PMingLiU" charset="0"/>
                        <a:sym typeface="Wingdings"/>
                      </a:rPr>
                      <m:t>  </m:t>
                    </m:r>
                    <m:acc>
                      <m:accPr>
                        <m:chr m:val="̂"/>
                        <m:ctrlPr>
                          <a:rPr lang="en-US" sz="2000" b="1" i="1" dirty="0" smtClean="0">
                            <a:latin typeface="Cambria Math" panose="02040503050406030204" pitchFamily="18" charset="0"/>
                            <a:ea typeface="PMingLiU" charset="0"/>
                            <a:sym typeface="Wingdings"/>
                          </a:rPr>
                        </m:ctrlPr>
                      </m:accPr>
                      <m:e>
                        <m:r>
                          <a:rPr lang="en-US" sz="2000" b="1" i="1" dirty="0">
                            <a:latin typeface="Cambria Math" panose="02040503050406030204" pitchFamily="18" charset="0"/>
                            <a:ea typeface="PMingLiU" charset="0"/>
                            <a:sym typeface="Wingdings"/>
                          </a:rPr>
                          <m:t>𝒚</m:t>
                        </m:r>
                      </m:e>
                    </m:acc>
                  </m:oMath>
                </a14:m>
                <a:r>
                  <a:rPr lang="en-US" sz="2000" dirty="0" smtClean="0">
                    <a:latin typeface="Arial" charset="0"/>
                    <a:ea typeface="PMingLiU" charset="0"/>
                    <a:sym typeface="Wingdings"/>
                  </a:rPr>
                  <a:t> </a:t>
                </a:r>
                <a14:m>
                  <m:oMath xmlns:m="http://schemas.openxmlformats.org/officeDocument/2006/math">
                    <m:r>
                      <a:rPr lang="en-US" sz="2000" b="1" i="1" dirty="0">
                        <a:latin typeface="Cambria Math" panose="02040503050406030204" pitchFamily="18" charset="0"/>
                        <a:ea typeface="PMingLiU" charset="0"/>
                        <a:sym typeface="Wingdings"/>
                      </a:rPr>
                      <m:t>=</m:t>
                    </m:r>
                    <m:r>
                      <m:rPr>
                        <m:sty m:val="p"/>
                      </m:rPr>
                      <a:rPr lang="en-US" sz="2000" b="0" i="0" smtClean="0">
                        <a:latin typeface="Cambria Math" panose="02040503050406030204" pitchFamily="18" charset="0"/>
                        <a:ea typeface="PMingLiU" charset="0"/>
                        <a:sym typeface="Wingdings"/>
                      </a:rPr>
                      <m:t>softmax</m:t>
                    </m:r>
                    <m:r>
                      <a:rPr lang="en-US" sz="2000" b="1" i="1" dirty="0" smtClean="0">
                        <a:latin typeface="Cambria Math" panose="02040503050406030204" pitchFamily="18" charset="0"/>
                        <a:ea typeface="PMingLiU" charset="0"/>
                        <a:sym typeface="Wingdings"/>
                      </a:rPr>
                      <m:t> </m:t>
                    </m:r>
                    <m:d>
                      <m:dPr>
                        <m:ctrlPr>
                          <a:rPr lang="en-US" sz="2000" b="1" i="1" dirty="0" smtClean="0">
                            <a:latin typeface="Cambria Math" panose="02040503050406030204" pitchFamily="18" charset="0"/>
                            <a:ea typeface="PMingLiU" charset="0"/>
                            <a:sym typeface="Wingdings"/>
                          </a:rPr>
                        </m:ctrlPr>
                      </m:dPr>
                      <m:e>
                        <m:r>
                          <a:rPr lang="en-US" sz="2000" b="1" i="1" dirty="0" smtClean="0">
                            <a:latin typeface="Cambria Math" panose="02040503050406030204" pitchFamily="18" charset="0"/>
                            <a:ea typeface="PMingLiU" charset="0"/>
                            <a:sym typeface="Wingdings"/>
                          </a:rPr>
                          <m:t>𝒛</m:t>
                        </m:r>
                      </m:e>
                    </m:d>
                  </m:oMath>
                </a14:m>
                <a:endParaRPr lang="en-US" sz="2000" b="1" i="1" dirty="0" smtClean="0">
                  <a:latin typeface="Cambria Math" panose="02040503050406030204" pitchFamily="18" charset="0"/>
                  <a:ea typeface="PMingLiU" charset="0"/>
                  <a:sym typeface="Wingdings"/>
                </a:endParaRPr>
              </a:p>
              <a:p>
                <a:pPr marL="1714500" lvl="3" indent="-342900">
                  <a:spcBef>
                    <a:spcPct val="20000"/>
                  </a:spcBef>
                  <a:buClr>
                    <a:schemeClr val="folHlink"/>
                  </a:buClr>
                  <a:buSzPct val="90000"/>
                  <a:buFont typeface="Wingdings" charset="0"/>
                  <a:buChar char="n"/>
                  <a:defRPr/>
                </a:pPr>
                <a14:m>
                  <m:oMath xmlns:m="http://schemas.openxmlformats.org/officeDocument/2006/math">
                    <m:r>
                      <a:rPr lang="en-US" sz="2000" b="1" i="1" dirty="0" smtClean="0">
                        <a:latin typeface="Cambria Math" panose="02040503050406030204" pitchFamily="18" charset="0"/>
                        <a:ea typeface="PMingLiU" charset="0"/>
                        <a:sym typeface="Wingdings"/>
                      </a:rPr>
                      <m:t>  </m:t>
                    </m:r>
                    <m:r>
                      <a:rPr lang="en-US" sz="2000" b="1" i="1" dirty="0" smtClean="0">
                        <a:latin typeface="Cambria Math" panose="02040503050406030204" pitchFamily="18" charset="0"/>
                        <a:ea typeface="PMingLiU" charset="0"/>
                        <a:sym typeface="Wingdings"/>
                      </a:rPr>
                      <m:t>𝒛</m:t>
                    </m:r>
                    <m:r>
                      <a:rPr lang="en-US" sz="2000" b="1" i="1" dirty="0" smtClean="0">
                        <a:latin typeface="Cambria Math" panose="02040503050406030204" pitchFamily="18" charset="0"/>
                        <a:ea typeface="PMingLiU" charset="0"/>
                        <a:sym typeface="Wingdings"/>
                      </a:rPr>
                      <m:t>= </m:t>
                    </m:r>
                    <m:sSub>
                      <m:sSubPr>
                        <m:ctrlPr>
                          <a:rPr lang="en-US" sz="2000" b="1" i="1" dirty="0" smtClean="0">
                            <a:latin typeface="Cambria Math" panose="02040503050406030204" pitchFamily="18" charset="0"/>
                            <a:ea typeface="PMingLiU" charset="0"/>
                            <a:sym typeface="Wingdings"/>
                          </a:rPr>
                        </m:ctrlPr>
                      </m:sSubPr>
                      <m:e>
                        <m:r>
                          <a:rPr lang="en-US" sz="2000" b="1" i="1" dirty="0">
                            <a:latin typeface="Cambria Math" panose="02040503050406030204" pitchFamily="18" charset="0"/>
                            <a:ea typeface="PMingLiU" charset="0"/>
                            <a:sym typeface="Wingdings"/>
                          </a:rPr>
                          <m:t>𝒉</m:t>
                        </m:r>
                      </m:e>
                      <m:sub>
                        <m:r>
                          <a:rPr lang="en-US" sz="2000" b="0" i="1" dirty="0" smtClean="0">
                            <a:latin typeface="Cambria Math" panose="02040503050406030204" pitchFamily="18" charset="0"/>
                            <a:ea typeface="PMingLiU" charset="0"/>
                            <a:sym typeface="Wingdings"/>
                          </a:rPr>
                          <m:t>𝑖</m:t>
                        </m:r>
                      </m:sub>
                    </m:sSub>
                  </m:oMath>
                </a14:m>
                <a:endParaRPr lang="en-US" sz="2000" dirty="0">
                  <a:latin typeface="Arial" charset="0"/>
                  <a:ea typeface="PMingLiU" charset="0"/>
                  <a:sym typeface="Wingdings"/>
                </a:endParaRPr>
              </a:p>
            </p:txBody>
          </p:sp>
        </mc:Choice>
        <mc:Fallback xmlns="">
          <p:sp>
            <p:nvSpPr>
              <p:cNvPr id="20483" name="Rectangle 3"/>
              <p:cNvSpPr>
                <a:spLocks noRot="1" noChangeAspect="1" noMove="1" noResize="1" noEditPoints="1" noAdjustHandles="1" noChangeArrowheads="1" noChangeShapeType="1" noTextEdit="1"/>
              </p:cNvSpPr>
              <p:nvPr/>
            </p:nvSpPr>
            <p:spPr bwMode="auto">
              <a:xfrm>
                <a:off x="158766" y="1320127"/>
                <a:ext cx="8905875" cy="5943600"/>
              </a:xfrm>
              <a:prstGeom prst="rect">
                <a:avLst/>
              </a:prstGeom>
              <a:blipFill rotWithShape="0">
                <a:blip r:embed="rId3"/>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3350377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MLP is not new, but deep feedforward neural network is modern!</a:t>
            </a:r>
            <a:endParaRPr lang="en-US" dirty="0"/>
          </a:p>
        </p:txBody>
      </p:sp>
      <p:sp>
        <p:nvSpPr>
          <p:cNvPr id="3" name="Content Placeholder 2"/>
          <p:cNvSpPr>
            <a:spLocks noGrp="1"/>
          </p:cNvSpPr>
          <p:nvPr>
            <p:ph idx="1"/>
          </p:nvPr>
        </p:nvSpPr>
        <p:spPr>
          <a:xfrm>
            <a:off x="457200" y="1417638"/>
            <a:ext cx="8229600" cy="4525963"/>
          </a:xfrm>
        </p:spPr>
        <p:txBody>
          <a:bodyPr>
            <a:normAutofit/>
          </a:bodyPr>
          <a:lstStyle/>
          <a:p>
            <a:pPr marL="0" indent="0">
              <a:buNone/>
            </a:pPr>
            <a:endParaRPr lang="en-US" dirty="0"/>
          </a:p>
          <a:p>
            <a:r>
              <a:rPr lang="en-US" dirty="0" err="1" smtClean="0"/>
              <a:t>Feedforward</a:t>
            </a:r>
            <a:r>
              <a:rPr lang="en-US" dirty="0" smtClean="0"/>
              <a:t>, from x to y, no feedback</a:t>
            </a:r>
          </a:p>
          <a:p>
            <a:r>
              <a:rPr lang="en-US" dirty="0" smtClean="0"/>
              <a:t>Networks, modeled as a directed acyclic </a:t>
            </a:r>
            <a:r>
              <a:rPr lang="en-US" dirty="0" err="1" smtClean="0"/>
              <a:t>grpah</a:t>
            </a:r>
            <a:r>
              <a:rPr lang="en-US" dirty="0" smtClean="0"/>
              <a:t> for the composition of functions connected in a chain, f(x) = f^(</a:t>
            </a:r>
            <a:r>
              <a:rPr lang="en-US" dirty="0" err="1" smtClean="0"/>
              <a:t>i</a:t>
            </a:r>
            <a:r>
              <a:rPr lang="en-US" dirty="0" smtClean="0"/>
              <a:t>)( … f^3(f^2(f^1(x))))</a:t>
            </a:r>
            <a:endParaRPr lang="en-US" dirty="0"/>
          </a:p>
          <a:p>
            <a:r>
              <a:rPr lang="en-US" dirty="0" smtClean="0"/>
              <a:t>The depth of the network is N</a:t>
            </a:r>
          </a:p>
          <a:p>
            <a:r>
              <a:rPr lang="en-US" dirty="0" smtClean="0"/>
              <a:t>‘deep learning’ as N is increasing. </a:t>
            </a:r>
          </a:p>
        </p:txBody>
      </p:sp>
      <p:sp>
        <p:nvSpPr>
          <p:cNvPr id="5" name="Content Placeholder 2"/>
          <p:cNvSpPr txBox="1">
            <a:spLocks/>
          </p:cNvSpPr>
          <p:nvPr/>
        </p:nvSpPr>
        <p:spPr>
          <a:xfrm>
            <a:off x="457200" y="3114632"/>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endParaRPr lang="en-US" dirty="0" smtClean="0"/>
          </a:p>
        </p:txBody>
      </p:sp>
    </p:spTree>
    <p:extLst>
      <p:ext uri="{BB962C8B-B14F-4D97-AF65-F5344CB8AC3E}">
        <p14:creationId xmlns:p14="http://schemas.microsoft.com/office/powerpoint/2010/main" val="1295008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262283" y="1020055"/>
            <a:ext cx="8229600" cy="1219200"/>
          </a:xfrm>
        </p:spPr>
        <p:txBody>
          <a:bodyPr>
            <a:normAutofit/>
          </a:bodyPr>
          <a:lstStyle/>
          <a:p>
            <a:pPr eaLnBrk="1" hangingPunct="1">
              <a:defRPr/>
            </a:pPr>
            <a:r>
              <a:rPr lang="en-US" b="1" dirty="0" smtClean="0">
                <a:ea typeface="SimHei" pitchFamily="2" charset="-122"/>
                <a:cs typeface="+mn-cs"/>
              </a:rPr>
              <a:t>Forward inference f(x) and backward learning \</a:t>
            </a:r>
            <a:r>
              <a:rPr lang="en-US" b="1" dirty="0" err="1" smtClean="0">
                <a:ea typeface="SimHei" pitchFamily="2" charset="-122"/>
                <a:cs typeface="+mn-cs"/>
              </a:rPr>
              <a:t>nabla</a:t>
            </a:r>
            <a:r>
              <a:rPr lang="en-US" b="1" dirty="0" smtClean="0">
                <a:ea typeface="SimHei" pitchFamily="2" charset="-122"/>
                <a:cs typeface="+mn-cs"/>
              </a:rPr>
              <a:t> f(x)</a:t>
            </a:r>
            <a:endParaRPr lang="en-US" b="1" kern="1200" dirty="0" smtClean="0">
              <a:ea typeface="SimHei" pitchFamily="2" charset="-122"/>
              <a:cs typeface="+mn-cs"/>
            </a:endParaRPr>
          </a:p>
        </p:txBody>
      </p:sp>
      <p:sp>
        <p:nvSpPr>
          <p:cNvPr id="4" name="Content Placeholder 2"/>
          <p:cNvSpPr txBox="1">
            <a:spLocks/>
          </p:cNvSpPr>
          <p:nvPr/>
        </p:nvSpPr>
        <p:spPr>
          <a:xfrm>
            <a:off x="508957" y="2583612"/>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A (parameterized) score function f(</a:t>
            </a:r>
            <a:r>
              <a:rPr lang="en-US" dirty="0" err="1" smtClean="0"/>
              <a:t>x,w</a:t>
            </a:r>
            <a:r>
              <a:rPr lang="en-US" dirty="0" smtClean="0"/>
              <a:t>) mapping the data to class score, forward inference, modeling</a:t>
            </a:r>
          </a:p>
          <a:p>
            <a:r>
              <a:rPr lang="en-US" dirty="0" smtClean="0"/>
              <a:t>A loss function (objective) L  measuring the quality of a particular set of parameters based on the ground truth labels</a:t>
            </a:r>
          </a:p>
          <a:p>
            <a:r>
              <a:rPr lang="en-US" dirty="0" smtClean="0"/>
              <a:t>Optimization, minimize the loss over the parameters with a regularization, backward learning</a:t>
            </a:r>
          </a:p>
          <a:p>
            <a:endParaRPr lang="en-US" dirty="0"/>
          </a:p>
        </p:txBody>
      </p:sp>
    </p:spTree>
    <p:extLst>
      <p:ext uri="{BB962C8B-B14F-4D97-AF65-F5344CB8AC3E}">
        <p14:creationId xmlns:p14="http://schemas.microsoft.com/office/powerpoint/2010/main" val="115257352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cs231n.github.io/assets/dataflo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06" y="572529"/>
            <a:ext cx="7448587" cy="310978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1025610" y="3925648"/>
            <a:ext cx="7364627" cy="2308324"/>
          </a:xfrm>
          <a:prstGeom prst="rect">
            <a:avLst/>
          </a:prstGeom>
        </p:spPr>
        <p:txBody>
          <a:bodyPr wrap="square">
            <a:spAutoFit/>
          </a:bodyPr>
          <a:lstStyle/>
          <a:p>
            <a:r>
              <a:rPr lang="en-US" dirty="0"/>
              <a:t>The dataset of pairs of (</a:t>
            </a:r>
            <a:r>
              <a:rPr lang="en-US" dirty="0" err="1"/>
              <a:t>x,y</a:t>
            </a:r>
            <a:r>
              <a:rPr lang="en-US" dirty="0"/>
              <a:t>) is given and fixed. The weights start out as random numbers and can change. During the forward pass the score function computes class scores, stored in vector f. The loss function contains two components: The data loss computes the compatibility between the scores f and the labels y. The regularization loss is only a function of the weights. During Gradient Descent, we compute the gradient on the weights (and optionally on data if we wish) and use them to perform a parameter update during Gradient Descent.</a:t>
            </a:r>
          </a:p>
        </p:txBody>
      </p:sp>
    </p:spTree>
    <p:extLst>
      <p:ext uri="{BB962C8B-B14F-4D97-AF65-F5344CB8AC3E}">
        <p14:creationId xmlns:p14="http://schemas.microsoft.com/office/powerpoint/2010/main" val="1983691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410455"/>
            <a:ext cx="8229600" cy="1219200"/>
          </a:xfrm>
        </p:spPr>
        <p:txBody>
          <a:bodyPr>
            <a:normAutofit/>
          </a:bodyPr>
          <a:lstStyle/>
          <a:p>
            <a:pPr eaLnBrk="1" hangingPunct="1">
              <a:defRPr/>
            </a:pPr>
            <a:r>
              <a:rPr lang="en-US" b="1" dirty="0" smtClean="0">
                <a:ea typeface="SimHei" pitchFamily="2" charset="-122"/>
                <a:cs typeface="+mn-cs"/>
              </a:rPr>
              <a:t>Cost or loss functions</a:t>
            </a:r>
            <a:endParaRPr lang="en-US" b="1" kern="1200" dirty="0" smtClean="0">
              <a:ea typeface="SimHei" pitchFamily="2" charset="-122"/>
              <a:cs typeface="+mn-cs"/>
            </a:endParaRPr>
          </a:p>
        </p:txBody>
      </p:sp>
      <p:sp>
        <p:nvSpPr>
          <p:cNvPr id="2" name="Content Placeholder 1"/>
          <p:cNvSpPr>
            <a:spLocks noGrp="1"/>
          </p:cNvSpPr>
          <p:nvPr>
            <p:ph idx="1"/>
          </p:nvPr>
        </p:nvSpPr>
        <p:spPr>
          <a:xfrm>
            <a:off x="478221" y="1808814"/>
            <a:ext cx="8229600" cy="4525963"/>
          </a:xfrm>
        </p:spPr>
        <p:txBody>
          <a:bodyPr>
            <a:normAutofit fontScale="62500" lnSpcReduction="20000"/>
          </a:bodyPr>
          <a:lstStyle/>
          <a:p>
            <a:r>
              <a:rPr lang="en-US" dirty="0" smtClean="0"/>
              <a:t>Usually </a:t>
            </a:r>
            <a:r>
              <a:rPr lang="en-US" dirty="0"/>
              <a:t>the parametric model f(</a:t>
            </a:r>
            <a:r>
              <a:rPr lang="en-US" dirty="0" err="1"/>
              <a:t>x,theta</a:t>
            </a:r>
            <a:r>
              <a:rPr lang="en-US" dirty="0"/>
              <a:t>) defines a distribution p(y | x</a:t>
            </a:r>
            <a:r>
              <a:rPr lang="en-US" dirty="0" smtClean="0"/>
              <a:t>; theta</a:t>
            </a:r>
            <a:r>
              <a:rPr lang="en-US" dirty="0"/>
              <a:t>) and we </a:t>
            </a:r>
            <a:r>
              <a:rPr lang="en-US" dirty="0" smtClean="0"/>
              <a:t>use </a:t>
            </a:r>
            <a:r>
              <a:rPr lang="en-US" dirty="0"/>
              <a:t>the </a:t>
            </a:r>
            <a:r>
              <a:rPr lang="en-US" dirty="0" smtClean="0"/>
              <a:t>maximum </a:t>
            </a:r>
            <a:r>
              <a:rPr lang="en-US" dirty="0"/>
              <a:t>likelihood, that is the cross-entropy between the training data y and the model’s predictions f(</a:t>
            </a:r>
            <a:r>
              <a:rPr lang="en-US" dirty="0" err="1"/>
              <a:t>x,theta</a:t>
            </a:r>
            <a:r>
              <a:rPr lang="en-US" dirty="0"/>
              <a:t>) as the loss or the cost function</a:t>
            </a:r>
            <a:r>
              <a:rPr lang="en-US" dirty="0" smtClean="0"/>
              <a:t>.</a:t>
            </a:r>
          </a:p>
          <a:p>
            <a:pPr lvl="1"/>
            <a:r>
              <a:rPr lang="en-US" dirty="0" smtClean="0"/>
              <a:t>The cross-entropy between a ‘true’ distribution p and an estimated distribution q is H(</a:t>
            </a:r>
            <a:r>
              <a:rPr lang="en-US" dirty="0" err="1" smtClean="0"/>
              <a:t>p,q</a:t>
            </a:r>
            <a:r>
              <a:rPr lang="en-US" dirty="0" smtClean="0"/>
              <a:t>) = - \</a:t>
            </a:r>
            <a:r>
              <a:rPr lang="en-US" dirty="0" err="1" smtClean="0"/>
              <a:t>sum_x</a:t>
            </a:r>
            <a:r>
              <a:rPr lang="en-US" dirty="0" smtClean="0"/>
              <a:t>  p(x) log q(x)</a:t>
            </a:r>
            <a:endParaRPr lang="en-US" dirty="0"/>
          </a:p>
          <a:p>
            <a:r>
              <a:rPr lang="en-US" dirty="0"/>
              <a:t>The cost J(theta) = - E log p (</a:t>
            </a:r>
            <a:r>
              <a:rPr lang="en-US" dirty="0" err="1"/>
              <a:t>y|x</a:t>
            </a:r>
            <a:r>
              <a:rPr lang="en-US" dirty="0"/>
              <a:t>), if p is normal, we have </a:t>
            </a:r>
            <a:r>
              <a:rPr lang="en-US" dirty="0" smtClean="0"/>
              <a:t>the mean squared error cost J </a:t>
            </a:r>
            <a:r>
              <a:rPr lang="en-US" dirty="0"/>
              <a:t>= ½ E ||</a:t>
            </a:r>
            <a:r>
              <a:rPr lang="en-US" dirty="0" smtClean="0"/>
              <a:t>y-f(x; theta</a:t>
            </a:r>
            <a:r>
              <a:rPr lang="en-US" dirty="0"/>
              <a:t>)||^2+const</a:t>
            </a:r>
          </a:p>
          <a:p>
            <a:endParaRPr lang="en-US" dirty="0"/>
          </a:p>
          <a:p>
            <a:r>
              <a:rPr lang="en-US" dirty="0"/>
              <a:t>The cost can also be viewed as a functional, mapping functions to real numbers, we are learning functions f parameterized by theta. By calculus of variations, f(x) = E_* [y]</a:t>
            </a:r>
          </a:p>
          <a:p>
            <a:endParaRPr lang="en-US" dirty="0"/>
          </a:p>
          <a:p>
            <a:r>
              <a:rPr lang="en-US" dirty="0" smtClean="0"/>
              <a:t>The SVM loss is carefully designed and special, hinge loss, max margin loss, </a:t>
            </a:r>
          </a:p>
          <a:p>
            <a:r>
              <a:rPr lang="en-US" dirty="0" smtClean="0"/>
              <a:t>The </a:t>
            </a:r>
            <a:r>
              <a:rPr lang="en-US" dirty="0" err="1" smtClean="0"/>
              <a:t>softmax</a:t>
            </a:r>
            <a:r>
              <a:rPr lang="en-US" dirty="0"/>
              <a:t> </a:t>
            </a:r>
            <a:r>
              <a:rPr lang="en-US" dirty="0" smtClean="0"/>
              <a:t>is the cross-entropy between the estimated class </a:t>
            </a:r>
            <a:r>
              <a:rPr lang="en-US" dirty="0"/>
              <a:t>probabilities e^y_i / \sum </a:t>
            </a:r>
            <a:r>
              <a:rPr lang="en-US" dirty="0" smtClean="0"/>
              <a:t>e and the true class labels, also the negative log likelihood loss </a:t>
            </a:r>
            <a:r>
              <a:rPr lang="en-US" dirty="0" err="1" smtClean="0"/>
              <a:t>L_i</a:t>
            </a:r>
            <a:r>
              <a:rPr lang="en-US" dirty="0" smtClean="0"/>
              <a:t> = - log (e^y_i / \sum e) </a:t>
            </a:r>
          </a:p>
          <a:p>
            <a:endParaRPr lang="en-US" dirty="0"/>
          </a:p>
          <a:p>
            <a:endParaRPr lang="en-US" dirty="0" smtClean="0"/>
          </a:p>
        </p:txBody>
      </p:sp>
    </p:spTree>
    <p:extLst>
      <p:ext uri="{BB962C8B-B14F-4D97-AF65-F5344CB8AC3E}">
        <p14:creationId xmlns:p14="http://schemas.microsoft.com/office/powerpoint/2010/main" val="109316472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410455"/>
            <a:ext cx="8229600" cy="1219200"/>
          </a:xfrm>
        </p:spPr>
        <p:txBody>
          <a:bodyPr>
            <a:normAutofit/>
          </a:bodyPr>
          <a:lstStyle/>
          <a:p>
            <a:pPr eaLnBrk="1" hangingPunct="1">
              <a:defRPr/>
            </a:pPr>
            <a:r>
              <a:rPr lang="en-US" b="1" dirty="0" smtClean="0">
                <a:ea typeface="SimHei" pitchFamily="2" charset="-122"/>
                <a:cs typeface="+mn-cs"/>
              </a:rPr>
              <a:t>Gradient-based learning</a:t>
            </a:r>
            <a:endParaRPr lang="en-US" b="1" kern="1200" dirty="0" smtClean="0">
              <a:ea typeface="SimHei" pitchFamily="2" charset="-122"/>
              <a:cs typeface="+mn-cs"/>
            </a:endParaRP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78221" y="1808814"/>
                <a:ext cx="8229600" cy="4525963"/>
              </a:xfrm>
            </p:spPr>
            <p:txBody>
              <a:bodyPr>
                <a:normAutofit fontScale="85000" lnSpcReduction="20000"/>
              </a:bodyPr>
              <a:lstStyle/>
              <a:p>
                <a:r>
                  <a:rPr lang="en-US" dirty="0" smtClean="0"/>
                  <a:t>Define the loss function</a:t>
                </a:r>
              </a:p>
              <a:p>
                <a:r>
                  <a:rPr lang="en-US" dirty="0" smtClean="0"/>
                  <a:t>Gradient-based optimization with chain rules</a:t>
                </a:r>
              </a:p>
              <a:p>
                <a:r>
                  <a:rPr lang="en-US" dirty="0" smtClean="0"/>
                  <a:t>z=f(y)=f(g(x)), </a:t>
                </a:r>
                <a:r>
                  <a:rPr lang="en-US" dirty="0" err="1" smtClean="0"/>
                  <a:t>dz</a:t>
                </a:r>
                <a:r>
                  <a:rPr lang="en-US" dirty="0" smtClean="0"/>
                  <a:t>/dx=</a:t>
                </a:r>
                <a:r>
                  <a:rPr lang="en-US" dirty="0" err="1" smtClean="0"/>
                  <a:t>dz</a:t>
                </a:r>
                <a:r>
                  <a:rPr lang="en-US" dirty="0" smtClean="0"/>
                  <a:t>/</a:t>
                </a:r>
                <a:r>
                  <a:rPr lang="en-US" dirty="0" err="1" smtClean="0"/>
                  <a:t>dy</a:t>
                </a:r>
                <a:r>
                  <a:rPr lang="en-US" dirty="0" smtClean="0"/>
                  <a:t> </a:t>
                </a:r>
                <a:r>
                  <a:rPr lang="en-US" dirty="0" err="1" smtClean="0"/>
                  <a:t>dy</a:t>
                </a:r>
                <a:r>
                  <a:rPr lang="en-US" dirty="0" smtClean="0"/>
                  <a:t>/dx</a:t>
                </a:r>
              </a:p>
              <a:p>
                <a:r>
                  <a:rPr lang="en-US" dirty="0" smtClean="0"/>
                  <a:t>In vectors </a:t>
                </a:r>
                <a14:m>
                  <m:oMath xmlns:m="http://schemas.openxmlformats.org/officeDocument/2006/math">
                    <m:r>
                      <a:rPr lang="en-US" b="1" i="1" smtClean="0">
                        <a:latin typeface="Cambria Math" panose="02040503050406030204" pitchFamily="18" charset="0"/>
                      </a:rPr>
                      <m:t>𝒙</m:t>
                    </m:r>
                  </m:oMath>
                </a14:m>
                <a:r>
                  <a:rPr lang="en-US" dirty="0" smtClean="0"/>
                  <a:t> </a:t>
                </a:r>
                <a:r>
                  <a:rPr lang="en-US" dirty="0"/>
                  <a:t>and </a:t>
                </a:r>
                <a14:m>
                  <m:oMath xmlns:m="http://schemas.openxmlformats.org/officeDocument/2006/math">
                    <m:r>
                      <a:rPr lang="en-US" b="1" i="1" smtClean="0">
                        <a:latin typeface="Cambria Math" panose="02040503050406030204" pitchFamily="18" charset="0"/>
                      </a:rPr>
                      <m:t>𝒚</m:t>
                    </m:r>
                  </m:oMath>
                </a14:m>
                <a:r>
                  <a:rPr lang="en-US" dirty="0" smtClean="0"/>
                  <a:t>, the </a:t>
                </a:r>
                <a:r>
                  <a:rPr lang="en-US" dirty="0"/>
                  <a:t>gradient </a:t>
                </a:r>
                <a14:m>
                  <m:oMath xmlns:m="http://schemas.openxmlformats.org/officeDocument/2006/math">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e>
                      <m:sub>
                        <m:r>
                          <a:rPr lang="en-US" b="1" i="1" smtClean="0">
                            <a:latin typeface="Cambria Math" panose="02040503050406030204" pitchFamily="18" charset="0"/>
                          </a:rPr>
                          <m:t>𝒙</m:t>
                        </m:r>
                      </m:sub>
                    </m:sSub>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𝑇</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e>
                      <m:sub>
                        <m:r>
                          <a:rPr lang="en-US" b="1" i="1" smtClean="0">
                            <a:latin typeface="Cambria Math" panose="02040503050406030204" pitchFamily="18" charset="0"/>
                          </a:rPr>
                          <m:t>𝒚</m:t>
                        </m:r>
                      </m:sub>
                    </m:sSub>
                    <m:r>
                      <a:rPr lang="en-US" b="0" i="1" smtClean="0">
                        <a:latin typeface="Cambria Math" panose="02040503050406030204" pitchFamily="18" charset="0"/>
                      </a:rPr>
                      <m:t> </m:t>
                    </m:r>
                    <m:r>
                      <a:rPr lang="en-US" b="0" i="1" smtClean="0">
                        <a:latin typeface="Cambria Math" panose="02040503050406030204" pitchFamily="18" charset="0"/>
                      </a:rPr>
                      <m:t>𝑧</m:t>
                    </m:r>
                  </m:oMath>
                </a14:m>
                <a:r>
                  <a:rPr lang="en-US" dirty="0" smtClean="0"/>
                  <a:t>, where J is the </a:t>
                </a:r>
                <a:r>
                  <a:rPr lang="en-US" dirty="0" err="1" smtClean="0"/>
                  <a:t>Jocobian</a:t>
                </a:r>
                <a:r>
                  <a:rPr lang="en-US" dirty="0" smtClean="0"/>
                  <a:t> matrix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1" i="1" smtClean="0">
                            <a:latin typeface="Cambria Math" panose="02040503050406030204" pitchFamily="18" charset="0"/>
                          </a:rPr>
                          <m:t>𝒚</m:t>
                        </m:r>
                      </m:num>
                      <m:den>
                        <m:r>
                          <a:rPr lang="en-US" b="0" i="1" smtClean="0">
                            <a:latin typeface="Cambria Math" panose="02040503050406030204" pitchFamily="18" charset="0"/>
                          </a:rPr>
                          <m:t>𝜕</m:t>
                        </m:r>
                        <m:r>
                          <a:rPr lang="en-US" b="1" i="1" smtClean="0">
                            <a:latin typeface="Cambria Math" panose="02040503050406030204" pitchFamily="18" charset="0"/>
                          </a:rPr>
                          <m:t>𝒙</m:t>
                        </m:r>
                      </m:den>
                    </m:f>
                    <m:r>
                      <a:rPr lang="en-US" b="0" i="1" smtClean="0">
                        <a:latin typeface="Cambria Math" panose="02040503050406030204" pitchFamily="18" charset="0"/>
                      </a:rPr>
                      <m:t> </m:t>
                    </m:r>
                  </m:oMath>
                </a14:m>
                <a:r>
                  <a:rPr lang="en-US" dirty="0" smtClean="0"/>
                  <a:t>  of g </a:t>
                </a:r>
              </a:p>
              <a:p>
                <a:r>
                  <a:rPr lang="en-US" dirty="0" smtClean="0"/>
                  <a:t>In tensors, back-propagation</a:t>
                </a:r>
              </a:p>
              <a:p>
                <a:endParaRPr lang="en-US" dirty="0" smtClean="0"/>
              </a:p>
              <a:p>
                <a:r>
                  <a:rPr lang="en-US" dirty="0" smtClean="0"/>
                  <a:t>Analytical gradients are simple</a:t>
                </a:r>
              </a:p>
              <a:p>
                <a:pPr lvl="1"/>
                <a:r>
                  <a:rPr lang="en-US" dirty="0" smtClean="0"/>
                  <a:t>d </a:t>
                </a:r>
                <a:r>
                  <a:rPr lang="en-US" dirty="0"/>
                  <a:t>m</a:t>
                </a:r>
                <a:r>
                  <a:rPr lang="en-US" dirty="0" smtClean="0"/>
                  <a:t>ax(0,x)/d x = 1 or 0, d sigmoid(x)/d x = (1 – sig) sig</a:t>
                </a:r>
              </a:p>
              <a:p>
                <a:pPr lvl="1"/>
                <a:endParaRPr lang="en-US" dirty="0"/>
              </a:p>
              <a:p>
                <a:r>
                  <a:rPr lang="en-US" dirty="0"/>
                  <a:t>Use the centered difference f(</a:t>
                </a:r>
                <a:r>
                  <a:rPr lang="en-US" dirty="0" err="1"/>
                  <a:t>x+h</a:t>
                </a:r>
                <a:r>
                  <a:rPr lang="en-US" dirty="0"/>
                  <a:t>)-f(x-h)/2h, error order of O(h^2)</a:t>
                </a:r>
              </a:p>
              <a:p>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78221" y="1808814"/>
                <a:ext cx="8229600" cy="4525963"/>
              </a:xfrm>
              <a:blipFill rotWithShape="0">
                <a:blip r:embed="rId3"/>
                <a:stretch>
                  <a:fillRect l="-1111" t="-2830"/>
                </a:stretch>
              </a:blipFill>
            </p:spPr>
            <p:txBody>
              <a:bodyPr/>
              <a:lstStyle/>
              <a:p>
                <a:r>
                  <a:rPr lang="en-US">
                    <a:noFill/>
                  </a:rPr>
                  <a:t> </a:t>
                </a:r>
              </a:p>
            </p:txBody>
          </p:sp>
        </mc:Fallback>
      </mc:AlternateContent>
    </p:spTree>
    <p:extLst>
      <p:ext uri="{BB962C8B-B14F-4D97-AF65-F5344CB8AC3E}">
        <p14:creationId xmlns:p14="http://schemas.microsoft.com/office/powerpoint/2010/main" val="239052537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410455"/>
            <a:ext cx="8229600" cy="1219200"/>
          </a:xfrm>
        </p:spPr>
        <p:txBody>
          <a:bodyPr>
            <a:normAutofit/>
          </a:bodyPr>
          <a:lstStyle/>
          <a:p>
            <a:pPr eaLnBrk="1" hangingPunct="1">
              <a:defRPr/>
            </a:pPr>
            <a:r>
              <a:rPr lang="en-US" b="1" dirty="0" smtClean="0">
                <a:ea typeface="SimHei" pitchFamily="2" charset="-122"/>
                <a:cs typeface="+mn-cs"/>
              </a:rPr>
              <a:t>Stochastic gradient descent</a:t>
            </a:r>
            <a:endParaRPr lang="en-US" b="1" kern="1200" dirty="0" smtClean="0">
              <a:ea typeface="SimHei" pitchFamily="2" charset="-122"/>
              <a:cs typeface="+mn-cs"/>
            </a:endParaRPr>
          </a:p>
        </p:txBody>
      </p:sp>
      <p:sp>
        <p:nvSpPr>
          <p:cNvPr id="2" name="Content Placeholder 1"/>
          <p:cNvSpPr>
            <a:spLocks noGrp="1"/>
          </p:cNvSpPr>
          <p:nvPr>
            <p:ph idx="1"/>
          </p:nvPr>
        </p:nvSpPr>
        <p:spPr>
          <a:xfrm>
            <a:off x="478221" y="1808814"/>
            <a:ext cx="8229600" cy="4525963"/>
          </a:xfrm>
        </p:spPr>
        <p:txBody>
          <a:bodyPr>
            <a:normAutofit/>
          </a:bodyPr>
          <a:lstStyle/>
          <a:p>
            <a:r>
              <a:rPr lang="en-US" dirty="0" smtClean="0"/>
              <a:t>min loss(f(</a:t>
            </a:r>
            <a:r>
              <a:rPr lang="en-US" dirty="0" err="1" smtClean="0"/>
              <a:t>x;theta</a:t>
            </a:r>
            <a:r>
              <a:rPr lang="en-US" dirty="0" smtClean="0"/>
              <a:t>)),  function of parameters theta, not x</a:t>
            </a:r>
          </a:p>
          <a:p>
            <a:r>
              <a:rPr lang="en-US" dirty="0" smtClean="0"/>
              <a:t>min f(x)</a:t>
            </a:r>
          </a:p>
          <a:p>
            <a:r>
              <a:rPr lang="en-US" dirty="0" smtClean="0"/>
              <a:t>Gradient descent or the method of steepest descent x’ = x - \epsilon \</a:t>
            </a:r>
            <a:r>
              <a:rPr lang="en-US" dirty="0" err="1" smtClean="0"/>
              <a:t>nabla_x</a:t>
            </a:r>
            <a:r>
              <a:rPr lang="en-US" dirty="0" smtClean="0"/>
              <a:t> f(x)</a:t>
            </a:r>
          </a:p>
          <a:p>
            <a:r>
              <a:rPr lang="en-US" dirty="0" smtClean="0"/>
              <a:t>Gradient descent, follows the gradient of an entire training set downhill</a:t>
            </a:r>
          </a:p>
          <a:p>
            <a:r>
              <a:rPr lang="en-US" dirty="0" smtClean="0"/>
              <a:t>Stochastic gradient descent, follows the gradient of randomly selected </a:t>
            </a:r>
            <a:r>
              <a:rPr lang="en-US" dirty="0" err="1" smtClean="0"/>
              <a:t>minbatches</a:t>
            </a:r>
            <a:r>
              <a:rPr lang="en-US" dirty="0" smtClean="0"/>
              <a:t> downhill</a:t>
            </a:r>
          </a:p>
        </p:txBody>
      </p:sp>
    </p:spTree>
    <p:extLst>
      <p:ext uri="{BB962C8B-B14F-4D97-AF65-F5344CB8AC3E}">
        <p14:creationId xmlns:p14="http://schemas.microsoft.com/office/powerpoint/2010/main" val="345488110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state-of-the-art of visual classification and recognition</a:t>
            </a:r>
            <a:endParaRPr lang="en-US" dirty="0"/>
          </a:p>
        </p:txBody>
      </p:sp>
      <p:sp>
        <p:nvSpPr>
          <p:cNvPr id="3" name="Content Placeholder 2"/>
          <p:cNvSpPr>
            <a:spLocks noGrp="1"/>
          </p:cNvSpPr>
          <p:nvPr>
            <p:ph idx="1"/>
          </p:nvPr>
        </p:nvSpPr>
        <p:spPr>
          <a:xfrm>
            <a:off x="585020" y="1954162"/>
            <a:ext cx="8229600" cy="4525963"/>
          </a:xfrm>
        </p:spPr>
        <p:txBody>
          <a:bodyPr>
            <a:normAutofit/>
          </a:bodyPr>
          <a:lstStyle/>
          <a:p>
            <a:r>
              <a:rPr lang="en-US" dirty="0" smtClean="0"/>
              <a:t>Any thing you can clearly define and label</a:t>
            </a:r>
          </a:p>
          <a:p>
            <a:r>
              <a:rPr lang="en-US" dirty="0" smtClean="0"/>
              <a:t>Then show a few thousands examples (labeled data) of this thing to the computer </a:t>
            </a:r>
          </a:p>
          <a:p>
            <a:r>
              <a:rPr lang="en-US" b="1" dirty="0" smtClean="0"/>
              <a:t>A computer recognizes a new image, not seen before,  now as good as humans, even better!</a:t>
            </a:r>
          </a:p>
          <a:p>
            <a:r>
              <a:rPr lang="en-US" dirty="0" smtClean="0"/>
              <a:t>This is done by deep neural networks.</a:t>
            </a:r>
          </a:p>
        </p:txBody>
      </p:sp>
    </p:spTree>
    <p:extLst>
      <p:ext uri="{BB962C8B-B14F-4D97-AF65-F5344CB8AC3E}">
        <p14:creationId xmlns:p14="http://schemas.microsoft.com/office/powerpoint/2010/main" val="733879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58044"/>
            <a:ext cx="8229600" cy="1219200"/>
          </a:xfrm>
        </p:spPr>
        <p:txBody>
          <a:bodyPr>
            <a:normAutofit/>
          </a:bodyPr>
          <a:lstStyle/>
          <a:p>
            <a:pPr eaLnBrk="1" hangingPunct="1">
              <a:defRPr/>
            </a:pPr>
            <a:r>
              <a:rPr lang="en-US" b="1" dirty="0">
                <a:ea typeface="SimHei" pitchFamily="2" charset="-122"/>
                <a:cs typeface="+mn-cs"/>
              </a:rPr>
              <a:t>R</a:t>
            </a:r>
            <a:r>
              <a:rPr lang="en-US" b="1" dirty="0" smtClean="0">
                <a:ea typeface="SimHei" pitchFamily="2" charset="-122"/>
                <a:cs typeface="+mn-cs"/>
              </a:rPr>
              <a:t>egularization</a:t>
            </a:r>
            <a:endParaRPr lang="en-US" b="1" kern="1200" dirty="0" smtClean="0">
              <a:ea typeface="SimHei" pitchFamily="2" charset="-122"/>
              <a:cs typeface="+mn-cs"/>
            </a:endParaRPr>
          </a:p>
        </p:txBody>
      </p:sp>
      <p:sp>
        <p:nvSpPr>
          <p:cNvPr id="20483" name="Rectangle 3"/>
          <p:cNvSpPr>
            <a:spLocks noChangeArrowheads="1"/>
          </p:cNvSpPr>
          <p:nvPr/>
        </p:nvSpPr>
        <p:spPr bwMode="auto">
          <a:xfrm>
            <a:off x="-248383" y="914400"/>
            <a:ext cx="8905875" cy="594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lvl="2">
              <a:spcBef>
                <a:spcPct val="20000"/>
              </a:spcBef>
              <a:buClr>
                <a:schemeClr val="folHlink"/>
              </a:buClr>
              <a:buSzPct val="90000"/>
              <a:defRPr/>
            </a:pPr>
            <a:endParaRPr lang="en-US" sz="14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14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14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1400" dirty="0" smtClean="0">
                <a:latin typeface="Arial" charset="0"/>
                <a:ea typeface="PMingLiU" charset="0"/>
                <a:sym typeface="Wingdings"/>
              </a:rPr>
              <a:t>loss term + lambda regularization term</a:t>
            </a:r>
          </a:p>
          <a:p>
            <a:pPr marL="1257300" lvl="2" indent="-342900">
              <a:spcBef>
                <a:spcPct val="20000"/>
              </a:spcBef>
              <a:buClr>
                <a:schemeClr val="folHlink"/>
              </a:buClr>
              <a:buSzPct val="90000"/>
              <a:buFont typeface="Wingdings" charset="0"/>
              <a:buChar char="n"/>
              <a:defRPr/>
            </a:pPr>
            <a:r>
              <a:rPr lang="en-US" sz="1400" dirty="0" smtClean="0">
                <a:latin typeface="Arial" charset="0"/>
                <a:ea typeface="PMingLiU" charset="0"/>
                <a:sym typeface="Wingdings"/>
              </a:rPr>
              <a:t>Regularization as constraints for underdetermined system</a:t>
            </a:r>
          </a:p>
          <a:p>
            <a:pPr marL="1714500" lvl="3" indent="-342900">
              <a:spcBef>
                <a:spcPct val="20000"/>
              </a:spcBef>
              <a:buClr>
                <a:schemeClr val="folHlink"/>
              </a:buClr>
              <a:buSzPct val="90000"/>
              <a:buFont typeface="Wingdings" charset="0"/>
              <a:buChar char="n"/>
              <a:defRPr/>
            </a:pPr>
            <a:r>
              <a:rPr lang="en-US" sz="1400" dirty="0" err="1" smtClean="0">
                <a:latin typeface="Arial" charset="0"/>
                <a:ea typeface="PMingLiU" charset="0"/>
                <a:sym typeface="Wingdings"/>
              </a:rPr>
              <a:t>Eg</a:t>
            </a:r>
            <a:r>
              <a:rPr lang="en-US" sz="1400" dirty="0" smtClean="0">
                <a:latin typeface="Arial" charset="0"/>
                <a:ea typeface="PMingLiU" charset="0"/>
                <a:sym typeface="Wingdings"/>
              </a:rPr>
              <a:t>. A^T A + alpha I, Solving linear homogeneous Ax = 0, ||Ax||^2 with ||x||^2=1</a:t>
            </a:r>
          </a:p>
          <a:p>
            <a:pPr marL="1257300" lvl="2" indent="-342900">
              <a:spcBef>
                <a:spcPct val="20000"/>
              </a:spcBef>
              <a:buClr>
                <a:schemeClr val="folHlink"/>
              </a:buClr>
              <a:buSzPct val="90000"/>
              <a:buFont typeface="Wingdings" charset="0"/>
              <a:buChar char="n"/>
              <a:defRPr/>
            </a:pPr>
            <a:r>
              <a:rPr lang="en-US" sz="1400" dirty="0" smtClean="0">
                <a:latin typeface="Arial" charset="0"/>
                <a:ea typeface="PMingLiU" charset="0"/>
                <a:sym typeface="Wingdings"/>
              </a:rPr>
              <a:t>Regularization for the stable uniqueness solution of ill-posed problems (no unique solution)</a:t>
            </a:r>
          </a:p>
          <a:p>
            <a:pPr marL="1257300" lvl="2" indent="-342900">
              <a:spcBef>
                <a:spcPct val="20000"/>
              </a:spcBef>
              <a:buClr>
                <a:schemeClr val="folHlink"/>
              </a:buClr>
              <a:buSzPct val="90000"/>
              <a:buFont typeface="Wingdings" charset="0"/>
              <a:buChar char="n"/>
              <a:defRPr/>
            </a:pPr>
            <a:r>
              <a:rPr lang="en-US" sz="1400" dirty="0" smtClean="0">
                <a:latin typeface="Arial" charset="0"/>
                <a:ea typeface="PMingLiU" charset="0"/>
                <a:sym typeface="Wingdings"/>
              </a:rPr>
              <a:t>Regularization as prior for MAP on top of the maximum likelihood estimation, again all approximations to the full Bayesian inference</a:t>
            </a:r>
          </a:p>
          <a:p>
            <a:pPr marL="1257300" lvl="2" indent="-342900">
              <a:spcBef>
                <a:spcPct val="20000"/>
              </a:spcBef>
              <a:buClr>
                <a:schemeClr val="folHlink"/>
              </a:buClr>
              <a:buSzPct val="90000"/>
              <a:buFont typeface="Wingdings" charset="0"/>
              <a:buChar char="n"/>
              <a:defRPr/>
            </a:pPr>
            <a:endParaRPr lang="en-US" sz="1400" dirty="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14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1400" dirty="0" smtClean="0">
                <a:latin typeface="Arial" charset="0"/>
                <a:ea typeface="PMingLiU" charset="0"/>
                <a:sym typeface="Wingdings"/>
              </a:rPr>
              <a:t>L1/2 regularization</a:t>
            </a:r>
          </a:p>
          <a:p>
            <a:pPr marL="1714500" lvl="3" indent="-342900">
              <a:spcBef>
                <a:spcPct val="20000"/>
              </a:spcBef>
              <a:buClr>
                <a:schemeClr val="folHlink"/>
              </a:buClr>
              <a:buSzPct val="90000"/>
              <a:buFont typeface="Wingdings" charset="0"/>
              <a:buChar char="n"/>
              <a:defRPr/>
            </a:pPr>
            <a:r>
              <a:rPr lang="en-US" sz="1400" dirty="0" smtClean="0">
                <a:latin typeface="Arial" charset="0"/>
                <a:ea typeface="PMingLiU" charset="0"/>
                <a:sym typeface="Wingdings"/>
              </a:rPr>
              <a:t>L1 regularization has ‘feature selection’ property, that is, it produces a sparse vector, setting many to zeros</a:t>
            </a:r>
          </a:p>
          <a:p>
            <a:pPr marL="1714500" lvl="3" indent="-342900">
              <a:spcBef>
                <a:spcPct val="20000"/>
              </a:spcBef>
              <a:buClr>
                <a:schemeClr val="folHlink"/>
              </a:buClr>
              <a:buSzPct val="90000"/>
              <a:buFont typeface="Wingdings" charset="0"/>
              <a:buChar char="n"/>
              <a:defRPr/>
            </a:pPr>
            <a:r>
              <a:rPr lang="en-US" sz="1400" dirty="0" smtClean="0">
                <a:latin typeface="Arial" charset="0"/>
                <a:ea typeface="PMingLiU" charset="0"/>
                <a:sym typeface="Wingdings"/>
              </a:rPr>
              <a:t>L2 is usually diffuse, producing small numbers.</a:t>
            </a:r>
          </a:p>
          <a:p>
            <a:pPr marL="1714500" lvl="3" indent="-342900">
              <a:spcBef>
                <a:spcPct val="20000"/>
              </a:spcBef>
              <a:buClr>
                <a:schemeClr val="folHlink"/>
              </a:buClr>
              <a:buSzPct val="90000"/>
              <a:buFont typeface="Wingdings" charset="0"/>
              <a:buChar char="n"/>
              <a:defRPr/>
            </a:pPr>
            <a:r>
              <a:rPr lang="en-US" sz="1400" dirty="0" smtClean="0">
                <a:latin typeface="Arial" charset="0"/>
                <a:ea typeface="PMingLiU" charset="0"/>
                <a:sym typeface="Wingdings"/>
              </a:rPr>
              <a:t>L2 superior is not explicitly selecting features</a:t>
            </a:r>
          </a:p>
          <a:p>
            <a:pPr lvl="2">
              <a:spcBef>
                <a:spcPct val="20000"/>
              </a:spcBef>
              <a:buClr>
                <a:schemeClr val="folHlink"/>
              </a:buClr>
              <a:buSzPct val="90000"/>
              <a:defRPr/>
            </a:pPr>
            <a:endParaRPr lang="en-US" sz="1400" dirty="0" smtClean="0">
              <a:latin typeface="Arial" charset="0"/>
              <a:ea typeface="PMingLiU" charset="0"/>
              <a:sym typeface="Wingdings"/>
            </a:endParaRPr>
          </a:p>
        </p:txBody>
      </p:sp>
    </p:spTree>
    <p:extLst>
      <p:ext uri="{BB962C8B-B14F-4D97-AF65-F5344CB8AC3E}">
        <p14:creationId xmlns:p14="http://schemas.microsoft.com/office/powerpoint/2010/main" val="164201568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58044"/>
            <a:ext cx="8229600" cy="1219200"/>
          </a:xfrm>
        </p:spPr>
        <p:txBody>
          <a:bodyPr>
            <a:normAutofit/>
          </a:bodyPr>
          <a:lstStyle/>
          <a:p>
            <a:pPr eaLnBrk="1" hangingPunct="1">
              <a:defRPr/>
            </a:pPr>
            <a:r>
              <a:rPr lang="en-US" b="1" dirty="0" err="1" smtClean="0">
                <a:ea typeface="SimHei" pitchFamily="2" charset="-122"/>
                <a:cs typeface="+mn-cs"/>
              </a:rPr>
              <a:t>Hyperparameters</a:t>
            </a:r>
            <a:r>
              <a:rPr lang="en-US" b="1" dirty="0" smtClean="0">
                <a:ea typeface="SimHei" pitchFamily="2" charset="-122"/>
                <a:cs typeface="+mn-cs"/>
              </a:rPr>
              <a:t> and validation</a:t>
            </a:r>
            <a:endParaRPr lang="en-US" b="1" kern="1200" dirty="0" smtClean="0">
              <a:ea typeface="SimHei" pitchFamily="2" charset="-122"/>
              <a:cs typeface="+mn-cs"/>
            </a:endParaRPr>
          </a:p>
        </p:txBody>
      </p:sp>
      <p:sp>
        <p:nvSpPr>
          <p:cNvPr id="2" name="Content Placeholder 1"/>
          <p:cNvSpPr>
            <a:spLocks noGrp="1"/>
          </p:cNvSpPr>
          <p:nvPr>
            <p:ph idx="1"/>
          </p:nvPr>
        </p:nvSpPr>
        <p:spPr>
          <a:xfrm>
            <a:off x="835041" y="1203030"/>
            <a:ext cx="8229600" cy="4525963"/>
          </a:xfrm>
        </p:spPr>
        <p:txBody>
          <a:bodyPr/>
          <a:lstStyle/>
          <a:p>
            <a:r>
              <a:rPr lang="en-US" dirty="0" smtClean="0"/>
              <a:t>The hyper-parameter lambda</a:t>
            </a:r>
          </a:p>
          <a:p>
            <a:r>
              <a:rPr lang="en-US" dirty="0" smtClean="0"/>
              <a:t>Split the training data into two disjoint subsets</a:t>
            </a:r>
          </a:p>
          <a:p>
            <a:pPr lvl="1"/>
            <a:r>
              <a:rPr lang="en-US" dirty="0" smtClean="0"/>
              <a:t>One is to learn the parameters</a:t>
            </a:r>
          </a:p>
          <a:p>
            <a:pPr lvl="1"/>
            <a:r>
              <a:rPr lang="en-US" dirty="0" smtClean="0"/>
              <a:t>The other subset, the validation set, is to guide the selection of the </a:t>
            </a:r>
            <a:r>
              <a:rPr lang="en-US" dirty="0" err="1" smtClean="0"/>
              <a:t>hyperparameters</a:t>
            </a:r>
            <a:endParaRPr lang="en-US" dirty="0"/>
          </a:p>
        </p:txBody>
      </p:sp>
    </p:spTree>
    <p:extLst>
      <p:ext uri="{BB962C8B-B14F-4D97-AF65-F5344CB8AC3E}">
        <p14:creationId xmlns:p14="http://schemas.microsoft.com/office/powerpoint/2010/main" val="348549012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44002" y="74025"/>
            <a:ext cx="8229600" cy="1219200"/>
          </a:xfrm>
        </p:spPr>
        <p:txBody>
          <a:bodyPr>
            <a:normAutofit/>
          </a:bodyPr>
          <a:lstStyle/>
          <a:p>
            <a:pPr eaLnBrk="1" hangingPunct="1">
              <a:defRPr/>
            </a:pPr>
            <a:r>
              <a:rPr lang="en-US" b="1" dirty="0" smtClean="0">
                <a:ea typeface="SimHei" pitchFamily="2" charset="-122"/>
                <a:cs typeface="+mn-cs"/>
              </a:rPr>
              <a:t>A linearly separable toy example</a:t>
            </a:r>
            <a:endParaRPr lang="en-US" b="1" kern="1200" dirty="0" smtClean="0">
              <a:ea typeface="SimHei" pitchFamily="2" charset="-122"/>
              <a:cs typeface="+mn-cs"/>
            </a:endParaRPr>
          </a:p>
        </p:txBody>
      </p:sp>
      <p:sp>
        <p:nvSpPr>
          <p:cNvPr id="2" name="Content Placeholder 1"/>
          <p:cNvSpPr>
            <a:spLocks noGrp="1"/>
          </p:cNvSpPr>
          <p:nvPr>
            <p:ph idx="1"/>
          </p:nvPr>
        </p:nvSpPr>
        <p:spPr>
          <a:xfrm>
            <a:off x="549092" y="3918649"/>
            <a:ext cx="7824510" cy="2610152"/>
          </a:xfrm>
        </p:spPr>
        <p:txBody>
          <a:bodyPr>
            <a:normAutofit/>
          </a:bodyPr>
          <a:lstStyle/>
          <a:p>
            <a:r>
              <a:rPr lang="en-US" sz="1800" dirty="0"/>
              <a:t>The toy spiral data consists of three classes (blue, red, yellow) that are not linearly separable</a:t>
            </a:r>
            <a:r>
              <a:rPr lang="en-US" sz="1800" dirty="0" smtClean="0"/>
              <a:t>.</a:t>
            </a:r>
          </a:p>
          <a:p>
            <a:pPr lvl="1"/>
            <a:r>
              <a:rPr lang="en-US" sz="1600" dirty="0" smtClean="0"/>
              <a:t>300 pts, 3 classes</a:t>
            </a:r>
          </a:p>
          <a:p>
            <a:r>
              <a:rPr lang="en-US" sz="1800" dirty="0"/>
              <a:t>Linear classifier fails to learn the toy spiral dataset</a:t>
            </a:r>
            <a:r>
              <a:rPr lang="en-US" sz="1800" dirty="0" smtClean="0"/>
              <a:t>.</a:t>
            </a:r>
          </a:p>
          <a:p>
            <a:r>
              <a:rPr lang="en-US" sz="1800" dirty="0"/>
              <a:t>Neural Network classifier crushes the spiral dataset</a:t>
            </a:r>
            <a:r>
              <a:rPr lang="en-US" sz="1800" dirty="0" smtClean="0"/>
              <a:t>.</a:t>
            </a:r>
          </a:p>
          <a:p>
            <a:pPr lvl="1"/>
            <a:r>
              <a:rPr lang="en-US" sz="1600" dirty="0" smtClean="0"/>
              <a:t>One hidden layer of  width 100</a:t>
            </a:r>
          </a:p>
        </p:txBody>
      </p:sp>
      <p:pic>
        <p:nvPicPr>
          <p:cNvPr id="6" name="Picture 5"/>
          <p:cNvPicPr>
            <a:picLocks noChangeAspect="1"/>
          </p:cNvPicPr>
          <p:nvPr/>
        </p:nvPicPr>
        <p:blipFill>
          <a:blip r:embed="rId3"/>
          <a:stretch>
            <a:fillRect/>
          </a:stretch>
        </p:blipFill>
        <p:spPr>
          <a:xfrm>
            <a:off x="549092" y="1583678"/>
            <a:ext cx="8102286" cy="4669941"/>
          </a:xfrm>
          <a:prstGeom prst="rect">
            <a:avLst/>
          </a:prstGeom>
        </p:spPr>
      </p:pic>
    </p:spTree>
    <p:extLst>
      <p:ext uri="{BB962C8B-B14F-4D97-AF65-F5344CB8AC3E}">
        <p14:creationId xmlns:p14="http://schemas.microsoft.com/office/powerpoint/2010/main" val="322304339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44002" y="74025"/>
            <a:ext cx="8229600" cy="1219200"/>
          </a:xfrm>
        </p:spPr>
        <p:txBody>
          <a:bodyPr>
            <a:normAutofit/>
          </a:bodyPr>
          <a:lstStyle/>
          <a:p>
            <a:pPr eaLnBrk="1" hangingPunct="1">
              <a:defRPr/>
            </a:pPr>
            <a:r>
              <a:rPr lang="en-US" b="1" dirty="0" smtClean="0">
                <a:ea typeface="SimHei" pitchFamily="2" charset="-122"/>
                <a:cs typeface="+mn-cs"/>
              </a:rPr>
              <a:t>A toy example from cn231n</a:t>
            </a:r>
            <a:endParaRPr lang="en-US" b="1" kern="1200" dirty="0" smtClean="0">
              <a:ea typeface="SimHei" pitchFamily="2" charset="-122"/>
              <a:cs typeface="+mn-cs"/>
            </a:endParaRPr>
          </a:p>
        </p:txBody>
      </p:sp>
      <p:sp>
        <p:nvSpPr>
          <p:cNvPr id="2" name="Content Placeholder 1"/>
          <p:cNvSpPr>
            <a:spLocks noGrp="1"/>
          </p:cNvSpPr>
          <p:nvPr>
            <p:ph idx="1"/>
          </p:nvPr>
        </p:nvSpPr>
        <p:spPr>
          <a:xfrm>
            <a:off x="549092" y="3918649"/>
            <a:ext cx="7824510" cy="2610152"/>
          </a:xfrm>
        </p:spPr>
        <p:txBody>
          <a:bodyPr>
            <a:normAutofit lnSpcReduction="10000"/>
          </a:bodyPr>
          <a:lstStyle/>
          <a:p>
            <a:r>
              <a:rPr lang="en-US" sz="1800" dirty="0"/>
              <a:t>The toy spiral data consists of three classes (blue, red, yellow) that are not linearly separable</a:t>
            </a:r>
            <a:r>
              <a:rPr lang="en-US" sz="1800" dirty="0" smtClean="0"/>
              <a:t>.</a:t>
            </a:r>
          </a:p>
          <a:p>
            <a:pPr lvl="1"/>
            <a:r>
              <a:rPr lang="en-US" sz="1600" dirty="0" smtClean="0"/>
              <a:t>3 classes, 100 pts for each class</a:t>
            </a:r>
          </a:p>
          <a:p>
            <a:r>
              <a:rPr lang="en-US" sz="1800" dirty="0" err="1" smtClean="0"/>
              <a:t>Softmax</a:t>
            </a:r>
            <a:r>
              <a:rPr lang="en-US" sz="1800" dirty="0" smtClean="0"/>
              <a:t> linear </a:t>
            </a:r>
            <a:r>
              <a:rPr lang="en-US" sz="1800" dirty="0"/>
              <a:t>classifier fails to learn the toy spiral dataset</a:t>
            </a:r>
            <a:r>
              <a:rPr lang="en-US" sz="1800" dirty="0" smtClean="0"/>
              <a:t>.</a:t>
            </a:r>
          </a:p>
          <a:p>
            <a:pPr lvl="1"/>
            <a:r>
              <a:rPr lang="en-US" sz="1400" dirty="0"/>
              <a:t>One layer, W, 2*3, b, </a:t>
            </a:r>
          </a:p>
          <a:p>
            <a:pPr lvl="1"/>
            <a:r>
              <a:rPr lang="en-US" sz="1400" dirty="0"/>
              <a:t>analytical gradients, 190 iteration, loss from 1.09 to 0.78, 48% training set accuracy</a:t>
            </a:r>
            <a:endParaRPr lang="en-US" sz="1400" dirty="0" smtClean="0"/>
          </a:p>
          <a:p>
            <a:r>
              <a:rPr lang="en-US" sz="1800" dirty="0"/>
              <a:t>Neural Network classifier crushes the spiral dataset.</a:t>
            </a:r>
          </a:p>
          <a:p>
            <a:pPr lvl="1"/>
            <a:r>
              <a:rPr lang="en-US" sz="1400" dirty="0"/>
              <a:t>One hidden layer of  width 100, W1, 2*100,  b1, W2, 100*3,  only few extra lines of python codes!</a:t>
            </a:r>
          </a:p>
          <a:p>
            <a:pPr lvl="1"/>
            <a:r>
              <a:rPr lang="en-US" sz="1400" dirty="0"/>
              <a:t>9000 iteration, loss from 1.09 to 0.24, 98% training set accuracy</a:t>
            </a:r>
          </a:p>
          <a:p>
            <a:endParaRPr lang="en-US" sz="1800" dirty="0" smtClean="0"/>
          </a:p>
        </p:txBody>
      </p:sp>
      <p:pic>
        <p:nvPicPr>
          <p:cNvPr id="3" name="Picture 2"/>
          <p:cNvPicPr>
            <a:picLocks noChangeAspect="1"/>
          </p:cNvPicPr>
          <p:nvPr/>
        </p:nvPicPr>
        <p:blipFill>
          <a:blip r:embed="rId3"/>
          <a:stretch>
            <a:fillRect/>
          </a:stretch>
        </p:blipFill>
        <p:spPr>
          <a:xfrm>
            <a:off x="245030" y="1515064"/>
            <a:ext cx="2724946" cy="2179957"/>
          </a:xfrm>
          <a:prstGeom prst="rect">
            <a:avLst/>
          </a:prstGeom>
        </p:spPr>
      </p:pic>
      <p:pic>
        <p:nvPicPr>
          <p:cNvPr id="4" name="Picture 3"/>
          <p:cNvPicPr>
            <a:picLocks noChangeAspect="1"/>
          </p:cNvPicPr>
          <p:nvPr/>
        </p:nvPicPr>
        <p:blipFill>
          <a:blip r:embed="rId4"/>
          <a:stretch>
            <a:fillRect/>
          </a:stretch>
        </p:blipFill>
        <p:spPr>
          <a:xfrm>
            <a:off x="3166482" y="1520114"/>
            <a:ext cx="2718633" cy="2174907"/>
          </a:xfrm>
          <a:prstGeom prst="rect">
            <a:avLst/>
          </a:prstGeom>
        </p:spPr>
      </p:pic>
      <p:pic>
        <p:nvPicPr>
          <p:cNvPr id="5" name="Picture 4"/>
          <p:cNvPicPr>
            <a:picLocks noChangeAspect="1"/>
          </p:cNvPicPr>
          <p:nvPr/>
        </p:nvPicPr>
        <p:blipFill>
          <a:blip r:embed="rId5"/>
          <a:stretch>
            <a:fillRect/>
          </a:stretch>
        </p:blipFill>
        <p:spPr>
          <a:xfrm>
            <a:off x="6142007" y="1515064"/>
            <a:ext cx="2711834" cy="2169467"/>
          </a:xfrm>
          <a:prstGeom prst="rect">
            <a:avLst/>
          </a:prstGeom>
        </p:spPr>
      </p:pic>
    </p:spTree>
    <p:extLst>
      <p:ext uri="{BB962C8B-B14F-4D97-AF65-F5344CB8AC3E}">
        <p14:creationId xmlns:p14="http://schemas.microsoft.com/office/powerpoint/2010/main" val="300190893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58044"/>
            <a:ext cx="8229600" cy="1219200"/>
          </a:xfrm>
        </p:spPr>
        <p:txBody>
          <a:bodyPr>
            <a:normAutofit/>
          </a:bodyPr>
          <a:lstStyle/>
          <a:p>
            <a:pPr eaLnBrk="1" hangingPunct="1">
              <a:defRPr/>
            </a:pPr>
            <a:r>
              <a:rPr lang="en-US" b="1" dirty="0" smtClean="0">
                <a:ea typeface="SimHei" pitchFamily="2" charset="-122"/>
                <a:cs typeface="+mn-cs"/>
              </a:rPr>
              <a:t>Generalization</a:t>
            </a:r>
            <a:endParaRPr lang="en-US" b="1" kern="1200" dirty="0" smtClean="0">
              <a:ea typeface="SimHei" pitchFamily="2" charset="-122"/>
              <a:cs typeface="+mn-cs"/>
            </a:endParaRPr>
          </a:p>
        </p:txBody>
      </p:sp>
      <p:sp>
        <p:nvSpPr>
          <p:cNvPr id="4" name="Content Placeholder 2"/>
          <p:cNvSpPr>
            <a:spLocks noGrp="1"/>
          </p:cNvSpPr>
          <p:nvPr>
            <p:ph idx="1"/>
          </p:nvPr>
        </p:nvSpPr>
        <p:spPr>
          <a:xfrm>
            <a:off x="560129" y="1277244"/>
            <a:ext cx="8166619" cy="5101362"/>
          </a:xfrm>
        </p:spPr>
        <p:txBody>
          <a:bodyPr>
            <a:normAutofit/>
          </a:bodyPr>
          <a:lstStyle/>
          <a:p>
            <a:r>
              <a:rPr lang="en-US" sz="2000" dirty="0" smtClean="0"/>
              <a:t>The ‘optimization</a:t>
            </a:r>
            <a:r>
              <a:rPr lang="en-US" sz="2000" dirty="0"/>
              <a:t>’ reduces the </a:t>
            </a:r>
            <a:r>
              <a:rPr lang="en-US" sz="2000" b="1" dirty="0"/>
              <a:t>training errors</a:t>
            </a:r>
            <a:r>
              <a:rPr lang="en-US" sz="2000" dirty="0"/>
              <a:t> (or residual errors before)</a:t>
            </a:r>
          </a:p>
          <a:p>
            <a:r>
              <a:rPr lang="en-US" sz="2000" dirty="0" smtClean="0"/>
              <a:t>The ‘machine </a:t>
            </a:r>
            <a:r>
              <a:rPr lang="en-US" sz="2000" dirty="0"/>
              <a:t>learning’ wants to reduce the </a:t>
            </a:r>
            <a:r>
              <a:rPr lang="en-US" sz="2000" b="1" dirty="0"/>
              <a:t>generalization error</a:t>
            </a:r>
            <a:r>
              <a:rPr lang="en-US" sz="2000" dirty="0"/>
              <a:t> or the </a:t>
            </a:r>
            <a:r>
              <a:rPr lang="en-US" sz="2000" b="1" dirty="0"/>
              <a:t>test error </a:t>
            </a:r>
            <a:r>
              <a:rPr lang="en-US" sz="2000" dirty="0"/>
              <a:t>as well.</a:t>
            </a:r>
          </a:p>
          <a:p>
            <a:endParaRPr lang="en-US" sz="2000" dirty="0" smtClean="0"/>
          </a:p>
          <a:p>
            <a:r>
              <a:rPr lang="en-US" sz="2000" dirty="0"/>
              <a:t>The generalization error is the expected value of the error on a new input, from the test set.</a:t>
            </a:r>
          </a:p>
          <a:p>
            <a:pPr lvl="1"/>
            <a:r>
              <a:rPr lang="en-US" sz="1600" dirty="0"/>
              <a:t>Make the training error small.</a:t>
            </a:r>
          </a:p>
          <a:p>
            <a:pPr lvl="1"/>
            <a:r>
              <a:rPr lang="en-US" sz="1600" dirty="0"/>
              <a:t>Make the gap between training and test error small.</a:t>
            </a:r>
          </a:p>
          <a:p>
            <a:endParaRPr lang="en-US" sz="2000" dirty="0" smtClean="0"/>
          </a:p>
          <a:p>
            <a:r>
              <a:rPr lang="en-US" sz="2000" b="1" dirty="0"/>
              <a:t>Underfitting</a:t>
            </a:r>
            <a:r>
              <a:rPr lang="en-US" sz="2000" dirty="0"/>
              <a:t> is not able to have sufficiently low error on the training set</a:t>
            </a:r>
          </a:p>
          <a:p>
            <a:r>
              <a:rPr lang="en-US" sz="2000" b="1" dirty="0"/>
              <a:t>Overfitting</a:t>
            </a:r>
            <a:r>
              <a:rPr lang="en-US" sz="2000" dirty="0"/>
              <a:t> is not able to narrow the gap between the training and the test error.</a:t>
            </a:r>
          </a:p>
          <a:p>
            <a:pPr marL="0" indent="0">
              <a:buNone/>
            </a:pPr>
            <a:endParaRPr lang="en-US" sz="2000" dirty="0"/>
          </a:p>
        </p:txBody>
      </p:sp>
    </p:spTree>
    <p:extLst>
      <p:ext uri="{BB962C8B-B14F-4D97-AF65-F5344CB8AC3E}">
        <p14:creationId xmlns:p14="http://schemas.microsoft.com/office/powerpoint/2010/main" val="364464390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58044"/>
            <a:ext cx="8229600" cy="1219200"/>
          </a:xfrm>
        </p:spPr>
        <p:txBody>
          <a:bodyPr>
            <a:normAutofit/>
          </a:bodyPr>
          <a:lstStyle/>
          <a:p>
            <a:pPr eaLnBrk="1" hangingPunct="1">
              <a:defRPr/>
            </a:pPr>
            <a:endParaRPr lang="en-US" b="1" kern="1200" dirty="0" smtClean="0">
              <a:ea typeface="SimHei" pitchFamily="2" charset="-122"/>
              <a:cs typeface="+mn-cs"/>
            </a:endParaRPr>
          </a:p>
        </p:txBody>
      </p:sp>
      <p:pic>
        <p:nvPicPr>
          <p:cNvPr id="2" name="Picture 1"/>
          <p:cNvPicPr>
            <a:picLocks noChangeAspect="1"/>
          </p:cNvPicPr>
          <p:nvPr/>
        </p:nvPicPr>
        <p:blipFill>
          <a:blip r:embed="rId3"/>
          <a:stretch>
            <a:fillRect/>
          </a:stretch>
        </p:blipFill>
        <p:spPr>
          <a:xfrm>
            <a:off x="911974" y="1080584"/>
            <a:ext cx="6930371" cy="3161222"/>
          </a:xfrm>
          <a:prstGeom prst="rect">
            <a:avLst/>
          </a:prstGeom>
        </p:spPr>
      </p:pic>
      <p:sp>
        <p:nvSpPr>
          <p:cNvPr id="3" name="Content Placeholder 2"/>
          <p:cNvSpPr>
            <a:spLocks noGrp="1"/>
          </p:cNvSpPr>
          <p:nvPr>
            <p:ph idx="1"/>
          </p:nvPr>
        </p:nvSpPr>
        <p:spPr/>
        <p:txBody>
          <a:bodyPr/>
          <a:lstStyle/>
          <a:p>
            <a:pPr marL="0" indent="0">
              <a:buNone/>
            </a:pPr>
            <a:endParaRPr lang="en-US" dirty="0"/>
          </a:p>
        </p:txBody>
      </p:sp>
      <p:sp>
        <p:nvSpPr>
          <p:cNvPr id="5" name="Rectangle 4"/>
          <p:cNvSpPr/>
          <p:nvPr/>
        </p:nvSpPr>
        <p:spPr>
          <a:xfrm>
            <a:off x="604771" y="4403284"/>
            <a:ext cx="7783595" cy="1384995"/>
          </a:xfrm>
          <a:prstGeom prst="rect">
            <a:avLst/>
          </a:prstGeom>
        </p:spPr>
        <p:txBody>
          <a:bodyPr wrap="square">
            <a:spAutoFit/>
          </a:bodyPr>
          <a:lstStyle/>
          <a:p>
            <a:r>
              <a:rPr lang="en-US" sz="1200" dirty="0" smtClean="0"/>
              <a:t>The </a:t>
            </a:r>
            <a:r>
              <a:rPr lang="en-US" sz="1200" dirty="0"/>
              <a:t>training data </a:t>
            </a:r>
            <a:r>
              <a:rPr lang="en-US" sz="1200" dirty="0" smtClean="0"/>
              <a:t>was generated </a:t>
            </a:r>
            <a:r>
              <a:rPr lang="en-US" sz="1200" dirty="0"/>
              <a:t>synthetically, by randomly sampling x values and choosing y deterministically</a:t>
            </a:r>
          </a:p>
          <a:p>
            <a:r>
              <a:rPr lang="en-US" sz="1200" dirty="0"/>
              <a:t>by evaluating a quadratic function. (Left) A linear function fit to the data suffers from</a:t>
            </a:r>
          </a:p>
          <a:p>
            <a:r>
              <a:rPr lang="en-US" sz="1200" dirty="0" err="1" smtClean="0"/>
              <a:t>underfitting</a:t>
            </a:r>
            <a:r>
              <a:rPr lang="en-US" sz="1200" dirty="0" smtClean="0"/>
              <a:t>. (</a:t>
            </a:r>
            <a:r>
              <a:rPr lang="en-US" sz="1200" dirty="0"/>
              <a:t>Center) </a:t>
            </a:r>
            <a:r>
              <a:rPr lang="en-US" sz="1200" dirty="0" smtClean="0"/>
              <a:t>A quadratic </a:t>
            </a:r>
            <a:r>
              <a:rPr lang="en-US" sz="1200" dirty="0"/>
              <a:t>function fit to </a:t>
            </a:r>
            <a:r>
              <a:rPr lang="en-US" sz="1200" dirty="0" smtClean="0"/>
              <a:t>the </a:t>
            </a:r>
            <a:r>
              <a:rPr lang="en-US" sz="1200" dirty="0"/>
              <a:t>data generalizes well to unseen points. It does not suffer from</a:t>
            </a:r>
          </a:p>
          <a:p>
            <a:r>
              <a:rPr lang="en-US" sz="1200" dirty="0"/>
              <a:t>a significant amount of overfitting or </a:t>
            </a:r>
            <a:r>
              <a:rPr lang="en-US" sz="1200" dirty="0" err="1"/>
              <a:t>underfitting</a:t>
            </a:r>
            <a:r>
              <a:rPr lang="en-US" sz="1200" dirty="0"/>
              <a:t>. (Right) A polynomial of degree 9 fit to</a:t>
            </a:r>
          </a:p>
          <a:p>
            <a:r>
              <a:rPr lang="en-US" sz="1200" dirty="0"/>
              <a:t>the data suffers from overfitting. Here we used the Moore-Penrose pseudoinverse to solve</a:t>
            </a:r>
          </a:p>
          <a:p>
            <a:r>
              <a:rPr lang="en-US" sz="1200" dirty="0"/>
              <a:t>the underdetermined normal equations. The solution passes through all of the training</a:t>
            </a:r>
          </a:p>
          <a:p>
            <a:r>
              <a:rPr lang="en-US" sz="1200" dirty="0"/>
              <a:t>points exactly, but we have not been lucky enough for it to extract the correct structure</a:t>
            </a:r>
            <a:r>
              <a:rPr lang="en-US" sz="1200" dirty="0" smtClean="0"/>
              <a:t>.</a:t>
            </a:r>
            <a:endParaRPr lang="en-US" sz="1200" dirty="0"/>
          </a:p>
        </p:txBody>
      </p:sp>
    </p:spTree>
    <p:extLst>
      <p:ext uri="{BB962C8B-B14F-4D97-AF65-F5344CB8AC3E}">
        <p14:creationId xmlns:p14="http://schemas.microsoft.com/office/powerpoint/2010/main" val="137959724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58766" y="58044"/>
            <a:ext cx="8229600" cy="1219200"/>
          </a:xfrm>
        </p:spPr>
        <p:txBody>
          <a:bodyPr>
            <a:normAutofit/>
          </a:bodyPr>
          <a:lstStyle/>
          <a:p>
            <a:pPr eaLnBrk="1" hangingPunct="1">
              <a:defRPr/>
            </a:pPr>
            <a:r>
              <a:rPr lang="en-US" b="1" dirty="0" smtClean="0">
                <a:ea typeface="SimHei" pitchFamily="2" charset="-122"/>
                <a:cs typeface="+mn-cs"/>
              </a:rPr>
              <a:t>The capacity of a model</a:t>
            </a:r>
            <a:endParaRPr lang="en-US" b="1" kern="1200" dirty="0" smtClean="0">
              <a:ea typeface="SimHei" pitchFamily="2" charset="-122"/>
              <a:cs typeface="+mn-cs"/>
            </a:endParaRPr>
          </a:p>
        </p:txBody>
      </p:sp>
      <p:sp>
        <p:nvSpPr>
          <p:cNvPr id="4" name="Content Placeholder 2"/>
          <p:cNvSpPr>
            <a:spLocks noGrp="1"/>
          </p:cNvSpPr>
          <p:nvPr>
            <p:ph idx="1"/>
          </p:nvPr>
        </p:nvSpPr>
        <p:spPr>
          <a:xfrm>
            <a:off x="560129" y="1295031"/>
            <a:ext cx="8166619" cy="5101362"/>
          </a:xfrm>
        </p:spPr>
        <p:txBody>
          <a:bodyPr>
            <a:normAutofit/>
          </a:bodyPr>
          <a:lstStyle/>
          <a:p>
            <a:endParaRPr lang="en-US" sz="2000" dirty="0"/>
          </a:p>
          <a:p>
            <a:r>
              <a:rPr lang="en-US" sz="2000" dirty="0"/>
              <a:t>The old </a:t>
            </a:r>
            <a:r>
              <a:rPr lang="en-US" sz="2000" b="1" dirty="0"/>
              <a:t>Occam’s razor</a:t>
            </a:r>
            <a:r>
              <a:rPr lang="en-US" sz="2000" dirty="0"/>
              <a:t>. Among competing ones, we should choose the “simplest” one. </a:t>
            </a:r>
          </a:p>
          <a:p>
            <a:r>
              <a:rPr lang="en-US" sz="2000" dirty="0"/>
              <a:t>The modern </a:t>
            </a:r>
            <a:r>
              <a:rPr lang="en-US" sz="2000" b="1" dirty="0"/>
              <a:t>VC</a:t>
            </a:r>
            <a:r>
              <a:rPr lang="en-US" sz="2000" dirty="0"/>
              <a:t> </a:t>
            </a:r>
            <a:r>
              <a:rPr lang="en-US" sz="2000" dirty="0" err="1"/>
              <a:t>Vapnik-Chervonenkis</a:t>
            </a:r>
            <a:r>
              <a:rPr lang="en-US" sz="2000" dirty="0"/>
              <a:t> dimension. The largest possible value of m for which there exists a training set of m different x points that the binary classifier can label arbitrarily.</a:t>
            </a:r>
          </a:p>
          <a:p>
            <a:r>
              <a:rPr lang="en-US" sz="2000" dirty="0"/>
              <a:t>The </a:t>
            </a:r>
            <a:r>
              <a:rPr lang="en-US" sz="2000" b="1" dirty="0"/>
              <a:t>no-free lunch</a:t>
            </a:r>
            <a:r>
              <a:rPr lang="en-US" sz="2000" dirty="0"/>
              <a:t> theorem. No best learning algorithms, no best form of regularization. Task specific.</a:t>
            </a:r>
          </a:p>
          <a:p>
            <a:pPr marL="0" indent="0">
              <a:buNone/>
            </a:pPr>
            <a:endParaRPr lang="en-US" sz="2000" dirty="0" smtClean="0"/>
          </a:p>
        </p:txBody>
      </p:sp>
    </p:spTree>
    <p:extLst>
      <p:ext uri="{BB962C8B-B14F-4D97-AF65-F5344CB8AC3E}">
        <p14:creationId xmlns:p14="http://schemas.microsoft.com/office/powerpoint/2010/main" val="380172425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44002" y="74025"/>
            <a:ext cx="8229600" cy="1219200"/>
          </a:xfrm>
        </p:spPr>
        <p:txBody>
          <a:bodyPr>
            <a:normAutofit/>
          </a:bodyPr>
          <a:lstStyle/>
          <a:p>
            <a:pPr eaLnBrk="1" hangingPunct="1">
              <a:defRPr/>
            </a:pPr>
            <a:r>
              <a:rPr lang="en-US" b="1" dirty="0" smtClean="0">
                <a:ea typeface="SimHei" pitchFamily="2" charset="-122"/>
                <a:cs typeface="+mn-cs"/>
              </a:rPr>
              <a:t>Practice: learning rate</a:t>
            </a:r>
            <a:endParaRPr lang="en-US" b="1" kern="1200" dirty="0" smtClean="0">
              <a:ea typeface="SimHei" pitchFamily="2" charset="-122"/>
              <a:cs typeface="+mn-cs"/>
            </a:endParaRPr>
          </a:p>
        </p:txBody>
      </p:sp>
      <p:pic>
        <p:nvPicPr>
          <p:cNvPr id="9" name="Picture 8"/>
          <p:cNvPicPr>
            <a:picLocks noChangeAspect="1"/>
          </p:cNvPicPr>
          <p:nvPr/>
        </p:nvPicPr>
        <p:blipFill>
          <a:blip r:embed="rId3"/>
          <a:stretch>
            <a:fillRect/>
          </a:stretch>
        </p:blipFill>
        <p:spPr>
          <a:xfrm>
            <a:off x="764665" y="1293225"/>
            <a:ext cx="3494137" cy="3151575"/>
          </a:xfrm>
          <a:prstGeom prst="rect">
            <a:avLst/>
          </a:prstGeom>
        </p:spPr>
      </p:pic>
      <p:pic>
        <p:nvPicPr>
          <p:cNvPr id="10" name="Picture 9"/>
          <p:cNvPicPr>
            <a:picLocks noChangeAspect="1"/>
          </p:cNvPicPr>
          <p:nvPr/>
        </p:nvPicPr>
        <p:blipFill>
          <a:blip r:embed="rId4"/>
          <a:stretch>
            <a:fillRect/>
          </a:stretch>
        </p:blipFill>
        <p:spPr>
          <a:xfrm>
            <a:off x="4727455" y="1293224"/>
            <a:ext cx="3941073" cy="3151575"/>
          </a:xfrm>
          <a:prstGeom prst="rect">
            <a:avLst/>
          </a:prstGeom>
        </p:spPr>
      </p:pic>
      <p:sp>
        <p:nvSpPr>
          <p:cNvPr id="11" name="Rectangle 10"/>
          <p:cNvSpPr/>
          <p:nvPr/>
        </p:nvSpPr>
        <p:spPr>
          <a:xfrm>
            <a:off x="940459" y="4554532"/>
            <a:ext cx="7573992" cy="2031325"/>
          </a:xfrm>
          <a:prstGeom prst="rect">
            <a:avLst/>
          </a:prstGeom>
        </p:spPr>
        <p:txBody>
          <a:bodyPr wrap="square">
            <a:spAutoFit/>
          </a:bodyPr>
          <a:lstStyle/>
          <a:p>
            <a:r>
              <a:rPr lang="en-US" sz="1400" dirty="0"/>
              <a:t>Left: A cartoon depicting the effects of different learning rates. With low learning rates the improvements will be linear. With high learning rates they will start to look more exponential. Higher learning rates will decay the loss faster, but they get stuck at worse values of loss (green line). This is because there is too much "energy" in the optimization and the parameters are bouncing around chaotically, unable to settle in a nice spot in the optimization landscape. Right: An example of a typical loss function over time, while training a small network on CIFAR-10 dataset. This loss function looks reasonable (it might indicate a slightly too small learning rate based on its speed of decay, but it's hard to say), and also indicates that the batch size might be a little too low (since the cost is a little too noisy).</a:t>
            </a:r>
          </a:p>
        </p:txBody>
      </p:sp>
    </p:spTree>
    <p:extLst>
      <p:ext uri="{BB962C8B-B14F-4D97-AF65-F5344CB8AC3E}">
        <p14:creationId xmlns:p14="http://schemas.microsoft.com/office/powerpoint/2010/main" val="71765594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44002" y="74025"/>
            <a:ext cx="8229600" cy="1219200"/>
          </a:xfrm>
        </p:spPr>
        <p:txBody>
          <a:bodyPr>
            <a:normAutofit/>
          </a:bodyPr>
          <a:lstStyle/>
          <a:p>
            <a:pPr eaLnBrk="1" hangingPunct="1">
              <a:defRPr/>
            </a:pPr>
            <a:r>
              <a:rPr lang="en-US" b="1" dirty="0" smtClean="0">
                <a:ea typeface="SimHei" pitchFamily="2" charset="-122"/>
                <a:cs typeface="+mn-cs"/>
              </a:rPr>
              <a:t>Practice: avoid overfitting</a:t>
            </a:r>
            <a:endParaRPr lang="en-US" b="1" kern="1200" dirty="0" smtClean="0">
              <a:ea typeface="SimHei" pitchFamily="2" charset="-122"/>
              <a:cs typeface="+mn-cs"/>
            </a:endParaRPr>
          </a:p>
        </p:txBody>
      </p:sp>
      <p:pic>
        <p:nvPicPr>
          <p:cNvPr id="6" name="Picture 5"/>
          <p:cNvPicPr>
            <a:picLocks noChangeAspect="1"/>
          </p:cNvPicPr>
          <p:nvPr/>
        </p:nvPicPr>
        <p:blipFill>
          <a:blip r:embed="rId3"/>
          <a:stretch>
            <a:fillRect/>
          </a:stretch>
        </p:blipFill>
        <p:spPr>
          <a:xfrm>
            <a:off x="457200" y="1780759"/>
            <a:ext cx="4011283" cy="3331405"/>
          </a:xfrm>
          <a:prstGeom prst="rect">
            <a:avLst/>
          </a:prstGeom>
        </p:spPr>
      </p:pic>
      <p:sp>
        <p:nvSpPr>
          <p:cNvPr id="7" name="Rectangle 6"/>
          <p:cNvSpPr/>
          <p:nvPr/>
        </p:nvSpPr>
        <p:spPr>
          <a:xfrm>
            <a:off x="4828736" y="2087592"/>
            <a:ext cx="4114800" cy="2123658"/>
          </a:xfrm>
          <a:prstGeom prst="rect">
            <a:avLst/>
          </a:prstGeom>
        </p:spPr>
        <p:txBody>
          <a:bodyPr wrap="square">
            <a:spAutoFit/>
          </a:bodyPr>
          <a:lstStyle/>
          <a:p>
            <a:r>
              <a:rPr lang="en-US" sz="1200" dirty="0"/>
              <a:t>The gap between the training and validation accuracy indicates the amount of overfitting. Two possible cases are shown in the diagram on the left. The blue validation error curve shows very small validation accuracy compared to the training accuracy, indicating strong </a:t>
            </a:r>
            <a:r>
              <a:rPr lang="en-US" sz="1200" dirty="0" smtClean="0"/>
              <a:t>overfitting. </a:t>
            </a:r>
            <a:r>
              <a:rPr lang="en-US" sz="1200" dirty="0"/>
              <a:t>When you see this in practice you probably want to increase regularization </a:t>
            </a:r>
            <a:r>
              <a:rPr lang="en-US" sz="1200" dirty="0" smtClean="0"/>
              <a:t>or </a:t>
            </a:r>
            <a:r>
              <a:rPr lang="en-US" sz="1200" dirty="0"/>
              <a:t>collect more data. The other possible case is when the validation accuracy tracks the training accuracy fairly well. This case indicates that your model capacity is not high enough: make the model larger by increasing the number of parameters.</a:t>
            </a:r>
          </a:p>
        </p:txBody>
      </p:sp>
    </p:spTree>
    <p:extLst>
      <p:ext uri="{BB962C8B-B14F-4D97-AF65-F5344CB8AC3E}">
        <p14:creationId xmlns:p14="http://schemas.microsoft.com/office/powerpoint/2010/main" val="74747666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deeper?</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a:p>
          <a:p>
            <a:r>
              <a:rPr lang="en-US" dirty="0" smtClean="0"/>
              <a:t>Deeper networks are able to use far fewer units per layer and far fewer parameters, as well as frequently generalizing to the test set</a:t>
            </a:r>
          </a:p>
          <a:p>
            <a:r>
              <a:rPr lang="en-US" dirty="0" smtClean="0"/>
              <a:t>But harder to optimize!</a:t>
            </a:r>
          </a:p>
          <a:p>
            <a:r>
              <a:rPr lang="en-US" dirty="0" smtClean="0"/>
              <a:t>Choosing a deep model encodes a very general belief that the function we want to learn involves composition of several simpler functions. Or the learning consists of discovering a set of underlying factors of variation that can in turn be described in terms of other, simpler underlying factors of variation. </a:t>
            </a:r>
          </a:p>
        </p:txBody>
      </p:sp>
    </p:spTree>
    <p:extLst>
      <p:ext uri="{BB962C8B-B14F-4D97-AF65-F5344CB8AC3E}">
        <p14:creationId xmlns:p14="http://schemas.microsoft.com/office/powerpoint/2010/main" val="201871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368973" y="73619"/>
            <a:ext cx="8229600" cy="1219200"/>
          </a:xfrm>
        </p:spPr>
        <p:txBody>
          <a:bodyPr>
            <a:normAutofit/>
          </a:bodyPr>
          <a:lstStyle/>
          <a:p>
            <a:pPr eaLnBrk="1" hangingPunct="1">
              <a:defRPr/>
            </a:pPr>
            <a:r>
              <a:rPr lang="en-US" b="1" dirty="0" smtClean="0">
                <a:ea typeface="SimHei" pitchFamily="2" charset="-122"/>
                <a:cs typeface="+mn-cs"/>
              </a:rPr>
              <a:t>References</a:t>
            </a:r>
            <a:endParaRPr lang="en-US" b="1" kern="1200" dirty="0" smtClean="0">
              <a:ea typeface="SimHei" pitchFamily="2" charset="-122"/>
              <a:cs typeface="+mn-cs"/>
            </a:endParaRPr>
          </a:p>
        </p:txBody>
      </p:sp>
      <p:sp>
        <p:nvSpPr>
          <p:cNvPr id="20483" name="Rectangle 3"/>
          <p:cNvSpPr>
            <a:spLocks noChangeArrowheads="1"/>
          </p:cNvSpPr>
          <p:nvPr/>
        </p:nvSpPr>
        <p:spPr bwMode="auto">
          <a:xfrm>
            <a:off x="-246917" y="838617"/>
            <a:ext cx="8905875" cy="594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lvl="2">
              <a:spcBef>
                <a:spcPct val="20000"/>
              </a:spcBef>
              <a:buClr>
                <a:schemeClr val="folHlink"/>
              </a:buClr>
              <a:buSzPct val="90000"/>
              <a:defRPr/>
            </a:pPr>
            <a:endParaRPr lang="en-US" sz="16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1600" dirty="0" smtClean="0">
                <a:latin typeface="Arial" charset="0"/>
                <a:ea typeface="PMingLiU" charset="0"/>
                <a:sym typeface="Wingdings"/>
              </a:rPr>
              <a:t>In the notes.pptx, some advanced topics</a:t>
            </a:r>
          </a:p>
          <a:p>
            <a:pPr marL="1257300" lvl="2" indent="-342900">
              <a:spcBef>
                <a:spcPct val="20000"/>
              </a:spcBef>
              <a:buClr>
                <a:schemeClr val="folHlink"/>
              </a:buClr>
              <a:buSzPct val="90000"/>
              <a:buFont typeface="Wingdings" charset="0"/>
              <a:buChar char="n"/>
              <a:defRPr/>
            </a:pPr>
            <a:r>
              <a:rPr lang="en-US" sz="1600" dirty="0" smtClean="0">
                <a:latin typeface="Arial" charset="0"/>
                <a:ea typeface="PMingLiU" charset="0"/>
                <a:sym typeface="Wingdings"/>
              </a:rPr>
              <a:t>In talks, some vision history</a:t>
            </a:r>
          </a:p>
          <a:p>
            <a:pPr marL="1257300" lvl="2" indent="-342900">
              <a:spcBef>
                <a:spcPct val="20000"/>
              </a:spcBef>
              <a:buClr>
                <a:schemeClr val="folHlink"/>
              </a:buClr>
              <a:buSzPct val="90000"/>
              <a:buFont typeface="Wingdings" charset="0"/>
              <a:buChar char="n"/>
              <a:defRPr/>
            </a:pPr>
            <a:endParaRPr lang="en-US" sz="1600" dirty="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1600" dirty="0" smtClean="0">
                <a:latin typeface="Arial" charset="0"/>
                <a:ea typeface="PMingLiU" charset="0"/>
                <a:sym typeface="Wingdings"/>
              </a:rPr>
              <a:t>CNN for Visual </a:t>
            </a:r>
            <a:r>
              <a:rPr lang="en-US" sz="1600" dirty="0">
                <a:latin typeface="Arial" charset="0"/>
                <a:ea typeface="PMingLiU" charset="0"/>
                <a:sym typeface="Wingdings"/>
              </a:rPr>
              <a:t>R</a:t>
            </a:r>
            <a:r>
              <a:rPr lang="en-US" sz="1600" dirty="0" smtClean="0">
                <a:latin typeface="Arial" charset="0"/>
                <a:ea typeface="PMingLiU" charset="0"/>
                <a:sym typeface="Wingdings"/>
              </a:rPr>
              <a:t>ecognition, Stanford </a:t>
            </a:r>
            <a:r>
              <a:rPr lang="en-US" sz="1600" dirty="0">
                <a:latin typeface="Arial" charset="0"/>
                <a:ea typeface="PMingLiU" charset="0"/>
                <a:sym typeface="Wingdings"/>
              </a:rPr>
              <a:t>http://</a:t>
            </a:r>
            <a:r>
              <a:rPr lang="en-US" sz="1600" dirty="0" smtClean="0">
                <a:latin typeface="Arial" charset="0"/>
                <a:ea typeface="PMingLiU" charset="0"/>
                <a:sym typeface="Wingdings"/>
              </a:rPr>
              <a:t>cs231n.github.io/</a:t>
            </a:r>
          </a:p>
          <a:p>
            <a:pPr marL="1257300" lvl="2" indent="-342900">
              <a:spcBef>
                <a:spcPct val="20000"/>
              </a:spcBef>
              <a:buClr>
                <a:schemeClr val="folHlink"/>
              </a:buClr>
              <a:buSzPct val="90000"/>
              <a:buFont typeface="Wingdings" charset="0"/>
              <a:buChar char="n"/>
              <a:defRPr/>
            </a:pPr>
            <a:r>
              <a:rPr lang="en-US" sz="1600" dirty="0">
                <a:latin typeface="Arial" charset="0"/>
                <a:ea typeface="PMingLiU" charset="0"/>
                <a:sym typeface="Wingdings"/>
              </a:rPr>
              <a:t>Deep Learning Tutorial, </a:t>
            </a:r>
            <a:r>
              <a:rPr lang="en-US" sz="1600" dirty="0" err="1">
                <a:latin typeface="Arial" charset="0"/>
                <a:ea typeface="PMingLiU" charset="0"/>
                <a:sym typeface="Wingdings"/>
              </a:rPr>
              <a:t>LeNet</a:t>
            </a:r>
            <a:r>
              <a:rPr lang="en-US" sz="1600" dirty="0">
                <a:latin typeface="Arial" charset="0"/>
                <a:ea typeface="PMingLiU" charset="0"/>
                <a:sym typeface="Wingdings"/>
              </a:rPr>
              <a:t>, </a:t>
            </a:r>
            <a:r>
              <a:rPr lang="en-US" sz="1600" dirty="0" smtClean="0">
                <a:latin typeface="Arial" charset="0"/>
                <a:ea typeface="PMingLiU" charset="0"/>
                <a:sym typeface="Wingdings"/>
              </a:rPr>
              <a:t>Montreal http</a:t>
            </a:r>
            <a:r>
              <a:rPr lang="en-US" sz="1600" dirty="0">
                <a:latin typeface="Arial" charset="0"/>
                <a:ea typeface="PMingLiU" charset="0"/>
                <a:sym typeface="Wingdings"/>
              </a:rPr>
              <a:t>://www.deeplearning.net/tutorial/mlp.html</a:t>
            </a:r>
            <a:endParaRPr lang="en-US" sz="16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16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1600" dirty="0" smtClean="0">
                <a:latin typeface="Arial" charset="0"/>
                <a:ea typeface="PMingLiU" charset="0"/>
                <a:sym typeface="Wingdings"/>
              </a:rPr>
              <a:t>Deep Learning, </a:t>
            </a:r>
            <a:r>
              <a:rPr lang="en-US" sz="1600" dirty="0" err="1" smtClean="0">
                <a:latin typeface="Arial" charset="0"/>
                <a:ea typeface="PMingLiU" charset="0"/>
                <a:sym typeface="Wingdings"/>
              </a:rPr>
              <a:t>Goodfellow</a:t>
            </a:r>
            <a:r>
              <a:rPr lang="en-US" sz="1600" dirty="0" smtClean="0">
                <a:latin typeface="Arial" charset="0"/>
                <a:ea typeface="PMingLiU" charset="0"/>
                <a:sym typeface="Wingdings"/>
              </a:rPr>
              <a:t>, </a:t>
            </a:r>
            <a:r>
              <a:rPr lang="en-US" sz="1600" dirty="0" err="1" smtClean="0">
                <a:latin typeface="Arial" charset="0"/>
                <a:ea typeface="PMingLiU" charset="0"/>
                <a:sym typeface="Wingdings"/>
              </a:rPr>
              <a:t>Bengio</a:t>
            </a:r>
            <a:r>
              <a:rPr lang="en-US" sz="1600" dirty="0" smtClean="0">
                <a:latin typeface="Arial" charset="0"/>
                <a:ea typeface="PMingLiU" charset="0"/>
                <a:sym typeface="Wingdings"/>
              </a:rPr>
              <a:t>, and </a:t>
            </a:r>
            <a:r>
              <a:rPr lang="en-US" sz="1600" dirty="0" err="1" smtClean="0">
                <a:latin typeface="Arial" charset="0"/>
                <a:ea typeface="PMingLiU" charset="0"/>
                <a:sym typeface="Wingdings"/>
              </a:rPr>
              <a:t>Courville</a:t>
            </a:r>
            <a:endParaRPr lang="en-US" sz="1600" dirty="0" smtClean="0">
              <a:latin typeface="Arial" charset="0"/>
              <a:ea typeface="PMingLiU" charset="0"/>
              <a:sym typeface="Wingdings"/>
            </a:endParaRPr>
          </a:p>
          <a:p>
            <a:pPr lvl="3">
              <a:spcBef>
                <a:spcPct val="20000"/>
              </a:spcBef>
              <a:buClr>
                <a:schemeClr val="folHlink"/>
              </a:buClr>
              <a:buSzPct val="90000"/>
              <a:defRPr/>
            </a:pPr>
            <a:endParaRPr lang="en-US" sz="16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1600" dirty="0" smtClean="0">
                <a:latin typeface="Arial" charset="0"/>
                <a:ea typeface="PMingLiU" charset="0"/>
                <a:sym typeface="Wingdings"/>
              </a:rPr>
              <a:t>Pattern Recognition and Machine Learning, Bishop</a:t>
            </a:r>
          </a:p>
          <a:p>
            <a:pPr marL="1257300" lvl="2" indent="-342900">
              <a:spcBef>
                <a:spcPct val="20000"/>
              </a:spcBef>
              <a:buClr>
                <a:schemeClr val="folHlink"/>
              </a:buClr>
              <a:buSzPct val="90000"/>
              <a:buFont typeface="Wingdings" charset="0"/>
              <a:buChar char="n"/>
              <a:defRPr/>
            </a:pPr>
            <a:r>
              <a:rPr lang="en-US" sz="1600" dirty="0" smtClean="0">
                <a:latin typeface="Arial" charset="0"/>
                <a:ea typeface="PMingLiU" charset="0"/>
                <a:sym typeface="Wingdings"/>
              </a:rPr>
              <a:t>Sparse and Redundant Representations, </a:t>
            </a:r>
            <a:r>
              <a:rPr lang="en-US" sz="1600" dirty="0" err="1" smtClean="0">
                <a:latin typeface="Arial" charset="0"/>
                <a:ea typeface="PMingLiU" charset="0"/>
                <a:sym typeface="Wingdings"/>
              </a:rPr>
              <a:t>Elad</a:t>
            </a:r>
            <a:endParaRPr lang="en-US" sz="16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1600" dirty="0">
                <a:latin typeface="Arial" charset="0"/>
                <a:ea typeface="PMingLiU" charset="0"/>
                <a:sym typeface="Wingdings"/>
              </a:rPr>
              <a:t>Pattern Recognition and Neural Networks, Ripley</a:t>
            </a:r>
          </a:p>
          <a:p>
            <a:pPr marL="1257300" lvl="2" indent="-342900">
              <a:spcBef>
                <a:spcPct val="20000"/>
              </a:spcBef>
              <a:buClr>
                <a:schemeClr val="folHlink"/>
              </a:buClr>
              <a:buSzPct val="90000"/>
              <a:buFont typeface="Wingdings" charset="0"/>
              <a:buChar char="n"/>
              <a:defRPr/>
            </a:pPr>
            <a:r>
              <a:rPr lang="en-US" sz="1600" dirty="0" smtClean="0">
                <a:latin typeface="Arial" charset="0"/>
                <a:ea typeface="PMingLiU" charset="0"/>
                <a:sym typeface="Wingdings"/>
              </a:rPr>
              <a:t>Pattern </a:t>
            </a:r>
            <a:r>
              <a:rPr lang="en-US" sz="1600" dirty="0">
                <a:latin typeface="Arial" charset="0"/>
                <a:ea typeface="PMingLiU" charset="0"/>
                <a:sym typeface="Wingdings"/>
              </a:rPr>
              <a:t>Classification, </a:t>
            </a:r>
            <a:r>
              <a:rPr lang="en-US" sz="1600" dirty="0" err="1">
                <a:latin typeface="Arial" charset="0"/>
                <a:ea typeface="PMingLiU" charset="0"/>
                <a:sym typeface="Wingdings"/>
              </a:rPr>
              <a:t>Duda</a:t>
            </a:r>
            <a:r>
              <a:rPr lang="en-US" sz="1600" dirty="0">
                <a:latin typeface="Arial" charset="0"/>
                <a:ea typeface="PMingLiU" charset="0"/>
                <a:sym typeface="Wingdings"/>
              </a:rPr>
              <a:t>, Hart, different editions</a:t>
            </a:r>
          </a:p>
          <a:p>
            <a:pPr lvl="2">
              <a:spcBef>
                <a:spcPct val="20000"/>
              </a:spcBef>
              <a:buClr>
                <a:schemeClr val="folHlink"/>
              </a:buClr>
              <a:buSzPct val="90000"/>
              <a:defRPr/>
            </a:pPr>
            <a:endParaRPr lang="en-US" sz="1600" dirty="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1600" dirty="0" smtClean="0">
                <a:latin typeface="Arial" charset="0"/>
                <a:ea typeface="PMingLiU" charset="0"/>
                <a:sym typeface="Wingdings"/>
              </a:rPr>
              <a:t>A wavelet tour of signal processing, a sparse way, </a:t>
            </a:r>
            <a:r>
              <a:rPr lang="en-US" sz="1600" dirty="0" err="1" smtClean="0">
                <a:latin typeface="Arial" charset="0"/>
                <a:ea typeface="PMingLiU" charset="0"/>
                <a:sym typeface="Wingdings"/>
              </a:rPr>
              <a:t>Mallat</a:t>
            </a:r>
            <a:endParaRPr lang="en-US" sz="16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r>
              <a:rPr lang="en-US" sz="1600" dirty="0">
                <a:latin typeface="Arial" charset="0"/>
                <a:ea typeface="PMingLiU" charset="0"/>
                <a:sym typeface="Wingdings"/>
              </a:rPr>
              <a:t>Introduction to applied mathematics, </a:t>
            </a:r>
            <a:r>
              <a:rPr lang="en-US" sz="1600" dirty="0" err="1">
                <a:latin typeface="Arial" charset="0"/>
                <a:ea typeface="PMingLiU" charset="0"/>
                <a:sym typeface="Wingdings"/>
              </a:rPr>
              <a:t>Strang</a:t>
            </a:r>
            <a:endParaRPr lang="en-US" sz="1600" dirty="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1600" dirty="0" smtClean="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1600" dirty="0">
              <a:latin typeface="Arial" charset="0"/>
              <a:ea typeface="PMingLiU" charset="0"/>
              <a:sym typeface="Wingdings"/>
            </a:endParaRPr>
          </a:p>
          <a:p>
            <a:pPr marL="1257300" lvl="2" indent="-342900">
              <a:spcBef>
                <a:spcPct val="20000"/>
              </a:spcBef>
              <a:buClr>
                <a:schemeClr val="folHlink"/>
              </a:buClr>
              <a:buSzPct val="90000"/>
              <a:buFont typeface="Wingdings" charset="0"/>
              <a:buChar char="n"/>
              <a:defRPr/>
            </a:pPr>
            <a:endParaRPr lang="en-US" sz="1600" dirty="0">
              <a:latin typeface="Arial" charset="0"/>
              <a:ea typeface="PMingLiU" charset="0"/>
              <a:sym typeface="Wingdings"/>
            </a:endParaRPr>
          </a:p>
        </p:txBody>
      </p:sp>
      <p:sp>
        <p:nvSpPr>
          <p:cNvPr id="2" name="TextBox 1"/>
          <p:cNvSpPr txBox="1"/>
          <p:nvPr/>
        </p:nvSpPr>
        <p:spPr>
          <a:xfrm>
            <a:off x="599033" y="6158548"/>
            <a:ext cx="7596951" cy="369332"/>
          </a:xfrm>
          <a:prstGeom prst="rect">
            <a:avLst/>
          </a:prstGeom>
          <a:noFill/>
        </p:spPr>
        <p:txBody>
          <a:bodyPr wrap="none" rtlCol="0">
            <a:spAutoFit/>
          </a:bodyPr>
          <a:lstStyle/>
          <a:p>
            <a:r>
              <a:rPr lang="en-US" dirty="0" smtClean="0"/>
              <a:t>Some figures and texts in the slides are cut/paste from these references.</a:t>
            </a:r>
            <a:endParaRPr lang="en-US" dirty="0"/>
          </a:p>
        </p:txBody>
      </p:sp>
    </p:spTree>
    <p:extLst>
      <p:ext uri="{BB962C8B-B14F-4D97-AF65-F5344CB8AC3E}">
        <p14:creationId xmlns:p14="http://schemas.microsoft.com/office/powerpoint/2010/main" val="234360463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440" y="1419233"/>
            <a:ext cx="7273323" cy="4593378"/>
          </a:xfrm>
        </p:spPr>
        <p:txBody>
          <a:bodyPr>
            <a:normAutofit fontScale="92500" lnSpcReduction="20000"/>
          </a:bodyPr>
          <a:lstStyle/>
          <a:p>
            <a:pPr marL="0" indent="0">
              <a:buNone/>
            </a:pPr>
            <a:endParaRPr lang="en-US" dirty="0"/>
          </a:p>
          <a:p>
            <a:r>
              <a:rPr lang="en-US" dirty="0" smtClean="0"/>
              <a:t>The core idea in deep learning is that we assume that the data was generated by the composition factors or features, potentially at multiple levels in a hierarchy.</a:t>
            </a:r>
          </a:p>
          <a:p>
            <a:r>
              <a:rPr lang="en-US" dirty="0" smtClean="0"/>
              <a:t>This assumption allows an exponential gain in the relationship between the number of examples and  the number of regions that can be distinguished.</a:t>
            </a:r>
          </a:p>
          <a:p>
            <a:r>
              <a:rPr lang="en-US" dirty="0" smtClean="0"/>
              <a:t>The exponential advantages conferred by the use of deep, distributed representations counter the exponential challenges posed by the curse of dimensionality.</a:t>
            </a:r>
          </a:p>
        </p:txBody>
      </p:sp>
      <p:sp>
        <p:nvSpPr>
          <p:cNvPr id="5" name="Content Placeholder 2"/>
          <p:cNvSpPr txBox="1">
            <a:spLocks/>
          </p:cNvSpPr>
          <p:nvPr/>
        </p:nvSpPr>
        <p:spPr>
          <a:xfrm>
            <a:off x="457200" y="3114632"/>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p:txBody>
      </p:sp>
      <p:sp>
        <p:nvSpPr>
          <p:cNvPr id="6" name="Title 5"/>
          <p:cNvSpPr>
            <a:spLocks noGrp="1"/>
          </p:cNvSpPr>
          <p:nvPr>
            <p:ph type="title"/>
          </p:nvPr>
        </p:nvSpPr>
        <p:spPr>
          <a:xfrm>
            <a:off x="209750" y="246041"/>
            <a:ext cx="8229600" cy="1143000"/>
          </a:xfrm>
        </p:spPr>
        <p:txBody>
          <a:bodyPr/>
          <a:lstStyle/>
          <a:p>
            <a:r>
              <a:rPr lang="en-US" dirty="0" smtClean="0"/>
              <a:t>Curse of dimensionality</a:t>
            </a:r>
            <a:endParaRPr lang="en-US" dirty="0"/>
          </a:p>
        </p:txBody>
      </p:sp>
    </p:spTree>
    <p:extLst>
      <p:ext uri="{BB962C8B-B14F-4D97-AF65-F5344CB8AC3E}">
        <p14:creationId xmlns:p14="http://schemas.microsoft.com/office/powerpoint/2010/main" val="4189962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8964"/>
            <a:ext cx="8229600" cy="1143000"/>
          </a:xfrm>
        </p:spPr>
        <p:txBody>
          <a:bodyPr>
            <a:normAutofit fontScale="90000"/>
          </a:bodyPr>
          <a:lstStyle/>
          <a:p>
            <a:r>
              <a:rPr lang="en-US" b="1" dirty="0" smtClean="0"/>
              <a:t>Convolutional Neural Networks, or CNN</a:t>
            </a:r>
            <a:r>
              <a:rPr lang="en-US" dirty="0" smtClean="0"/>
              <a:t>, </a:t>
            </a:r>
            <a:br>
              <a:rPr lang="en-US" dirty="0" smtClean="0"/>
            </a:br>
            <a:r>
              <a:rPr lang="en-US" dirty="0" smtClean="0"/>
              <a:t>a visual network, and back to a 2D lattice from the abstraction of the 1D feature vector x</a:t>
            </a:r>
            <a:r>
              <a:rPr lang="en-US" dirty="0"/>
              <a:t> </a:t>
            </a:r>
            <a:r>
              <a:rPr lang="en-US" dirty="0" smtClean="0"/>
              <a:t>in neural networks</a:t>
            </a:r>
            <a:br>
              <a:rPr lang="en-US" dirty="0" smtClean="0"/>
            </a:br>
            <a:r>
              <a:rPr lang="en-US" dirty="0"/>
              <a:t/>
            </a:r>
            <a:br>
              <a:rPr lang="en-US" dirty="0"/>
            </a:br>
            <a:r>
              <a:rPr lang="en-US" dirty="0" smtClean="0"/>
              <a:t/>
            </a:r>
            <a:br>
              <a:rPr lang="en-US" dirty="0" smtClean="0"/>
            </a:br>
            <a:endParaRPr lang="en-US" dirty="0"/>
          </a:p>
        </p:txBody>
      </p:sp>
    </p:spTree>
    <p:extLst>
      <p:ext uri="{BB962C8B-B14F-4D97-AF65-F5344CB8AC3E}">
        <p14:creationId xmlns:p14="http://schemas.microsoft.com/office/powerpoint/2010/main" val="762623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07" y="188374"/>
            <a:ext cx="8229600" cy="1143000"/>
          </a:xfrm>
        </p:spPr>
        <p:txBody>
          <a:bodyPr>
            <a:normAutofit/>
          </a:bodyPr>
          <a:lstStyle/>
          <a:p>
            <a:r>
              <a:rPr lang="en-US" dirty="0" smtClean="0"/>
              <a:t>From a regular network to CNN</a:t>
            </a:r>
            <a:endParaRPr lang="en-US" dirty="0"/>
          </a:p>
        </p:txBody>
      </p:sp>
      <p:sp>
        <p:nvSpPr>
          <p:cNvPr id="3" name="Content Placeholder 2"/>
          <p:cNvSpPr>
            <a:spLocks noGrp="1"/>
          </p:cNvSpPr>
          <p:nvPr>
            <p:ph idx="1"/>
          </p:nvPr>
        </p:nvSpPr>
        <p:spPr>
          <a:xfrm>
            <a:off x="640826" y="1559581"/>
            <a:ext cx="8354799" cy="5121185"/>
          </a:xfrm>
        </p:spPr>
        <p:txBody>
          <a:bodyPr>
            <a:noAutofit/>
          </a:bodyPr>
          <a:lstStyle/>
          <a:p>
            <a:pPr marL="0" indent="0">
              <a:buNone/>
            </a:pPr>
            <a:endParaRPr lang="en-US" sz="2000" dirty="0" smtClean="0"/>
          </a:p>
          <a:p>
            <a:endParaRPr lang="en-US" sz="2000" dirty="0"/>
          </a:p>
          <a:p>
            <a:r>
              <a:rPr lang="en-US" sz="2000" dirty="0"/>
              <a:t>We have regarded an input image as a vector of features, x, by virtue of feature detection and selection, like other machine learning applications to learn f(x</a:t>
            </a:r>
            <a:r>
              <a:rPr lang="en-US" sz="2000" dirty="0" smtClean="0"/>
              <a:t>)</a:t>
            </a:r>
            <a:endParaRPr lang="en-US" sz="2000" dirty="0"/>
          </a:p>
          <a:p>
            <a:r>
              <a:rPr lang="en-US" sz="2000" dirty="0"/>
              <a:t>We now regard it as is, a 2D image, a 2D grid, a topological discrete lattice, I(</a:t>
            </a:r>
            <a:r>
              <a:rPr lang="en-US" sz="2000" dirty="0" err="1"/>
              <a:t>I,j</a:t>
            </a:r>
            <a:r>
              <a:rPr lang="en-US" sz="2000" dirty="0" smtClean="0"/>
              <a:t>)</a:t>
            </a:r>
          </a:p>
          <a:p>
            <a:endParaRPr lang="en-US" sz="2000" dirty="0" smtClean="0"/>
          </a:p>
          <a:p>
            <a:r>
              <a:rPr lang="en-US" sz="2000" dirty="0"/>
              <a:t>Converting input images into feature vector loses the spatial neighborhood-ness</a:t>
            </a:r>
          </a:p>
          <a:p>
            <a:r>
              <a:rPr lang="en-US" sz="2000" dirty="0"/>
              <a:t>complexity increases to </a:t>
            </a:r>
            <a:r>
              <a:rPr lang="en-US" sz="2000" dirty="0" err="1"/>
              <a:t>cubics</a:t>
            </a:r>
            <a:endParaRPr lang="en-US" sz="2000" dirty="0"/>
          </a:p>
          <a:p>
            <a:r>
              <a:rPr lang="en-US" sz="2000" dirty="0"/>
              <a:t>Yet, the </a:t>
            </a:r>
            <a:r>
              <a:rPr lang="en-US" sz="2000" dirty="0" err="1"/>
              <a:t>connectivities</a:t>
            </a:r>
            <a:r>
              <a:rPr lang="en-US" sz="2000" dirty="0"/>
              <a:t> become local to reduce the complexity</a:t>
            </a:r>
            <a:r>
              <a:rPr lang="en-US" sz="2000" dirty="0" smtClean="0"/>
              <a:t>!</a:t>
            </a:r>
            <a:endParaRPr lang="en-US" sz="2000" dirty="0"/>
          </a:p>
        </p:txBody>
      </p:sp>
    </p:spTree>
    <p:extLst>
      <p:ext uri="{BB962C8B-B14F-4D97-AF65-F5344CB8AC3E}">
        <p14:creationId xmlns:p14="http://schemas.microsoft.com/office/powerpoint/2010/main" val="2836263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07" y="188374"/>
            <a:ext cx="8229600" cy="1143000"/>
          </a:xfrm>
        </p:spPr>
        <p:txBody>
          <a:bodyPr>
            <a:normAutofit/>
          </a:bodyPr>
          <a:lstStyle/>
          <a:p>
            <a:r>
              <a:rPr lang="en-US" dirty="0" smtClean="0"/>
              <a:t>What is a convolution?</a:t>
            </a:r>
            <a:endParaRPr lang="en-US" dirty="0"/>
          </a:p>
        </p:txBody>
      </p:sp>
      <p:sp>
        <p:nvSpPr>
          <p:cNvPr id="3" name="Content Placeholder 2"/>
          <p:cNvSpPr>
            <a:spLocks noGrp="1"/>
          </p:cNvSpPr>
          <p:nvPr>
            <p:ph idx="1"/>
          </p:nvPr>
        </p:nvSpPr>
        <p:spPr>
          <a:xfrm>
            <a:off x="303908" y="595304"/>
            <a:ext cx="8292200" cy="5639241"/>
          </a:xfrm>
        </p:spPr>
        <p:txBody>
          <a:bodyPr>
            <a:noAutofit/>
          </a:bodyPr>
          <a:lstStyle/>
          <a:p>
            <a:pPr marL="0" indent="0">
              <a:buNone/>
            </a:pPr>
            <a:endParaRPr lang="en-US" sz="2400" dirty="0" smtClean="0"/>
          </a:p>
          <a:p>
            <a:endParaRPr lang="en-US" sz="2400" dirty="0"/>
          </a:p>
          <a:p>
            <a:pPr marL="0" indent="0">
              <a:buNone/>
            </a:pPr>
            <a:endParaRPr lang="en-US" sz="2400" dirty="0"/>
          </a:p>
          <a:p>
            <a:r>
              <a:rPr lang="en-US" sz="2400" dirty="0"/>
              <a:t>The fundamental operation, the convolution I * K(</a:t>
            </a:r>
            <a:r>
              <a:rPr lang="en-US" sz="2400" dirty="0" err="1"/>
              <a:t>I,j</a:t>
            </a:r>
            <a:r>
              <a:rPr lang="en-US" sz="2400" dirty="0"/>
              <a:t>) = \sum \</a:t>
            </a:r>
            <a:r>
              <a:rPr lang="en-US" sz="2400" dirty="0" smtClean="0"/>
              <a:t>sum</a:t>
            </a:r>
            <a:endParaRPr lang="en-US" sz="2400" dirty="0"/>
          </a:p>
          <a:p>
            <a:r>
              <a:rPr lang="en-US" sz="2400" dirty="0"/>
              <a:t>Flipping kernels makes the convolution commutative, which is fundamental in theory, but not required in NN to compose with other functions, so to include discrete correlations as well into “convolution</a:t>
            </a:r>
            <a:r>
              <a:rPr lang="en-US" sz="2400" dirty="0" smtClean="0"/>
              <a:t>”</a:t>
            </a:r>
            <a:endParaRPr lang="en-US" sz="2400" dirty="0"/>
          </a:p>
          <a:p>
            <a:r>
              <a:rPr lang="en-US" sz="2400" dirty="0"/>
              <a:t>Convolution is a linear operator, dot-product like correlation, not a matrix multiplication, but can be implemented as a sparse matrix multiplication, to be viewed as an affine </a:t>
            </a:r>
            <a:r>
              <a:rPr lang="en-US" sz="2400" dirty="0" smtClean="0"/>
              <a:t>transform</a:t>
            </a:r>
          </a:p>
          <a:p>
            <a:endParaRPr lang="en-US" sz="2400" dirty="0" smtClean="0"/>
          </a:p>
        </p:txBody>
      </p:sp>
    </p:spTree>
    <p:extLst>
      <p:ext uri="{BB962C8B-B14F-4D97-AF65-F5344CB8AC3E}">
        <p14:creationId xmlns:p14="http://schemas.microsoft.com/office/powerpoint/2010/main" val="230132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s231n.github.io/assets/nn1/neural_net2.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81153" y="436760"/>
            <a:ext cx="3415528" cy="1675380"/>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cs231n.github.io/assets/cnn/cnn.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250" y="2847831"/>
            <a:ext cx="5419725" cy="192405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601834" y="5008343"/>
            <a:ext cx="7936686" cy="1477328"/>
          </a:xfrm>
          <a:prstGeom prst="rect">
            <a:avLst/>
          </a:prstGeom>
        </p:spPr>
        <p:txBody>
          <a:bodyPr wrap="square">
            <a:spAutoFit/>
          </a:bodyPr>
          <a:lstStyle/>
          <a:p>
            <a:r>
              <a:rPr lang="en-US" dirty="0" smtClean="0">
                <a:solidFill>
                  <a:srgbClr val="575651"/>
                </a:solidFill>
                <a:latin typeface="Roboto"/>
              </a:rPr>
              <a:t>A CNN </a:t>
            </a:r>
            <a:r>
              <a:rPr lang="en-US" dirty="0">
                <a:solidFill>
                  <a:srgbClr val="575651"/>
                </a:solidFill>
                <a:latin typeface="Roboto"/>
              </a:rPr>
              <a:t>arranges its neurons in three dimensions (width, height, depth</a:t>
            </a:r>
            <a:r>
              <a:rPr lang="en-US" dirty="0" smtClean="0">
                <a:solidFill>
                  <a:srgbClr val="575651"/>
                </a:solidFill>
                <a:latin typeface="Roboto"/>
              </a:rPr>
              <a:t>). </a:t>
            </a:r>
            <a:r>
              <a:rPr lang="en-US" dirty="0">
                <a:solidFill>
                  <a:srgbClr val="575651"/>
                </a:solidFill>
                <a:latin typeface="Roboto"/>
              </a:rPr>
              <a:t>Every layer of a </a:t>
            </a:r>
            <a:r>
              <a:rPr lang="en-US" dirty="0" smtClean="0">
                <a:solidFill>
                  <a:srgbClr val="575651"/>
                </a:solidFill>
                <a:latin typeface="Roboto"/>
              </a:rPr>
              <a:t>CNN </a:t>
            </a:r>
            <a:r>
              <a:rPr lang="en-US" dirty="0">
                <a:solidFill>
                  <a:srgbClr val="575651"/>
                </a:solidFill>
                <a:latin typeface="Roboto"/>
              </a:rPr>
              <a:t>transforms the 3D input volume to a 3D output </a:t>
            </a:r>
            <a:r>
              <a:rPr lang="en-US" dirty="0" smtClean="0">
                <a:solidFill>
                  <a:srgbClr val="575651"/>
                </a:solidFill>
                <a:latin typeface="Roboto"/>
              </a:rPr>
              <a:t>volume. </a:t>
            </a:r>
            <a:r>
              <a:rPr lang="en-US" dirty="0">
                <a:solidFill>
                  <a:srgbClr val="575651"/>
                </a:solidFill>
                <a:latin typeface="Roboto"/>
              </a:rPr>
              <a:t>In this example, the red input layer holds the image, so its width and height would be the dimensions of the image, and the depth would be 3 (Red, Green, Blue channels</a:t>
            </a:r>
            <a:r>
              <a:rPr lang="en-US" dirty="0" smtClean="0">
                <a:solidFill>
                  <a:srgbClr val="575651"/>
                </a:solidFill>
                <a:latin typeface="Roboto"/>
              </a:rPr>
              <a:t>).</a:t>
            </a:r>
          </a:p>
        </p:txBody>
      </p:sp>
      <p:sp>
        <p:nvSpPr>
          <p:cNvPr id="6" name="Rectangle 5"/>
          <p:cNvSpPr/>
          <p:nvPr/>
        </p:nvSpPr>
        <p:spPr>
          <a:xfrm>
            <a:off x="2381151" y="2175603"/>
            <a:ext cx="3595921" cy="369332"/>
          </a:xfrm>
          <a:prstGeom prst="rect">
            <a:avLst/>
          </a:prstGeom>
        </p:spPr>
        <p:txBody>
          <a:bodyPr wrap="none">
            <a:spAutoFit/>
          </a:bodyPr>
          <a:lstStyle/>
          <a:p>
            <a:r>
              <a:rPr lang="en-US" dirty="0">
                <a:solidFill>
                  <a:srgbClr val="575651"/>
                </a:solidFill>
                <a:latin typeface="Roboto"/>
              </a:rPr>
              <a:t>A regular 3-layer Neural Network.</a:t>
            </a:r>
          </a:p>
        </p:txBody>
      </p:sp>
    </p:spTree>
    <p:extLst>
      <p:ext uri="{BB962C8B-B14F-4D97-AF65-F5344CB8AC3E}">
        <p14:creationId xmlns:p14="http://schemas.microsoft.com/office/powerpoint/2010/main" val="92284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6.googleusercontent.com/9EPLb5QL-elPew1ap23xJpEzHYCmpGkMAic3EreGzBqiHCu60xoTBv0p8HPKtYGmv3YanVcOXp30f2WrS1ZDOKwHy5hanJkp4vXu-mw4u9H-ilMwEqzq7gq_VYADaKjVQwXCe1Uv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788" y="2401427"/>
            <a:ext cx="6924675" cy="211455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683342" y="4887207"/>
            <a:ext cx="4572000" cy="1508105"/>
          </a:xfrm>
          <a:prstGeom prst="rect">
            <a:avLst/>
          </a:prstGeom>
        </p:spPr>
        <p:txBody>
          <a:bodyPr>
            <a:spAutoFit/>
          </a:bodyPr>
          <a:lstStyle/>
          <a:p>
            <a:r>
              <a:rPr lang="en-US" sz="1400" dirty="0" err="1">
                <a:solidFill>
                  <a:srgbClr val="000000"/>
                </a:solidFill>
                <a:latin typeface="Arial" panose="020B0604020202020204" pitchFamily="34" charset="0"/>
              </a:rPr>
              <a:t>LeNet</a:t>
            </a:r>
            <a:r>
              <a:rPr lang="en-US" sz="1400" dirty="0">
                <a:solidFill>
                  <a:srgbClr val="000000"/>
                </a:solidFill>
                <a:latin typeface="Arial" panose="020B0604020202020204" pitchFamily="34" charset="0"/>
              </a:rPr>
              <a:t>: a layered model composed of convolution and subsampling operations followed by a holistic representation and ultimately a classifier for handwritten digits. [ </a:t>
            </a:r>
            <a:r>
              <a:rPr lang="en-US" sz="1400" dirty="0" err="1">
                <a:solidFill>
                  <a:srgbClr val="000000"/>
                </a:solidFill>
                <a:latin typeface="Arial" panose="020B0604020202020204" pitchFamily="34" charset="0"/>
              </a:rPr>
              <a:t>LeNet</a:t>
            </a:r>
            <a:r>
              <a:rPr lang="en-US" sz="1400" dirty="0">
                <a:solidFill>
                  <a:srgbClr val="000000"/>
                </a:solidFill>
                <a:latin typeface="Arial" panose="020B0604020202020204" pitchFamily="34" charset="0"/>
              </a:rPr>
              <a:t> ]</a:t>
            </a:r>
            <a:endParaRPr lang="en-US" dirty="0"/>
          </a:p>
          <a:p>
            <a:r>
              <a:rPr lang="en-US" dirty="0"/>
              <a:t/>
            </a:r>
            <a:br>
              <a:rPr lang="en-US" dirty="0"/>
            </a:br>
            <a:endParaRPr lang="en-US" dirty="0"/>
          </a:p>
        </p:txBody>
      </p:sp>
      <p:sp>
        <p:nvSpPr>
          <p:cNvPr id="6" name="TextBox 5"/>
          <p:cNvSpPr txBox="1"/>
          <p:nvPr/>
        </p:nvSpPr>
        <p:spPr>
          <a:xfrm>
            <a:off x="683342" y="993019"/>
            <a:ext cx="6109365" cy="369332"/>
          </a:xfrm>
          <a:prstGeom prst="rect">
            <a:avLst/>
          </a:prstGeom>
          <a:noFill/>
        </p:spPr>
        <p:txBody>
          <a:bodyPr wrap="none" rtlCol="0">
            <a:spAutoFit/>
          </a:bodyPr>
          <a:lstStyle/>
          <a:p>
            <a:r>
              <a:rPr lang="en-US" dirty="0" smtClean="0"/>
              <a:t>Convolutional Neural Networks: 1998.  Input 32*32. CPU</a:t>
            </a:r>
            <a:endParaRPr lang="en-US" dirty="0"/>
          </a:p>
        </p:txBody>
      </p:sp>
    </p:spTree>
    <p:extLst>
      <p:ext uri="{BB962C8B-B14F-4D97-AF65-F5344CB8AC3E}">
        <p14:creationId xmlns:p14="http://schemas.microsoft.com/office/powerpoint/2010/main" val="3339664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6.googleusercontent.com/X9gcHB1AjMILXTXD1tMDx3LXSnYR-RdBj809gLw1jcwfKgzInz-d6CWHrja1ZPIteH1M07Zd0nGcbuw3rZPC_NWO-oLiDH7aJeQmwSIIR5KyQcahNZh_6QlP2GeZRc3umAgHWijWt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053" y="1674717"/>
            <a:ext cx="6924675" cy="235267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445612" y="4405858"/>
            <a:ext cx="4572000" cy="1723549"/>
          </a:xfrm>
          <a:prstGeom prst="rect">
            <a:avLst/>
          </a:prstGeom>
        </p:spPr>
        <p:txBody>
          <a:bodyPr>
            <a:spAutoFit/>
          </a:bodyPr>
          <a:lstStyle/>
          <a:p>
            <a:r>
              <a:rPr lang="en-US" sz="1400" dirty="0" err="1">
                <a:solidFill>
                  <a:srgbClr val="000000"/>
                </a:solidFill>
                <a:latin typeface="Arial" panose="020B0604020202020204" pitchFamily="34" charset="0"/>
              </a:rPr>
              <a:t>AlexNet</a:t>
            </a:r>
            <a:r>
              <a:rPr lang="en-US" sz="1400" dirty="0">
                <a:solidFill>
                  <a:srgbClr val="000000"/>
                </a:solidFill>
                <a:latin typeface="Arial" panose="020B0604020202020204" pitchFamily="34" charset="0"/>
              </a:rPr>
              <a:t>: a layered model composed of convolution, subsampling, and further operations followed by a holistic representation and all-in-all a landmark classifier on</a:t>
            </a:r>
            <a:endParaRPr lang="en-US" dirty="0"/>
          </a:p>
          <a:p>
            <a:r>
              <a:rPr lang="en-US" sz="1400" dirty="0">
                <a:solidFill>
                  <a:srgbClr val="000000"/>
                </a:solidFill>
                <a:latin typeface="Arial" panose="020B0604020202020204" pitchFamily="34" charset="0"/>
              </a:rPr>
              <a:t>ILSVRC12. [ </a:t>
            </a:r>
            <a:r>
              <a:rPr lang="en-US" sz="1400" dirty="0" err="1">
                <a:solidFill>
                  <a:srgbClr val="000000"/>
                </a:solidFill>
                <a:latin typeface="Arial" panose="020B0604020202020204" pitchFamily="34" charset="0"/>
              </a:rPr>
              <a:t>AlexNet</a:t>
            </a:r>
            <a:r>
              <a:rPr lang="en-US" sz="1400" dirty="0">
                <a:solidFill>
                  <a:srgbClr val="000000"/>
                </a:solidFill>
                <a:latin typeface="Arial" panose="020B0604020202020204" pitchFamily="34" charset="0"/>
              </a:rPr>
              <a:t> ]</a:t>
            </a:r>
            <a:endParaRPr lang="en-US" dirty="0"/>
          </a:p>
          <a:p>
            <a:r>
              <a:rPr lang="en-US" dirty="0"/>
              <a:t/>
            </a:r>
            <a:br>
              <a:rPr lang="en-US" dirty="0"/>
            </a:br>
            <a:endParaRPr lang="en-US" dirty="0"/>
          </a:p>
        </p:txBody>
      </p:sp>
      <p:sp>
        <p:nvSpPr>
          <p:cNvPr id="3" name="Rectangle 2"/>
          <p:cNvSpPr/>
          <p:nvPr/>
        </p:nvSpPr>
        <p:spPr>
          <a:xfrm>
            <a:off x="5021887" y="4405858"/>
            <a:ext cx="4572000" cy="1508105"/>
          </a:xfrm>
          <a:prstGeom prst="rect">
            <a:avLst/>
          </a:prstGeom>
        </p:spPr>
        <p:txBody>
          <a:bodyPr>
            <a:spAutoFit/>
          </a:bodyPr>
          <a:lstStyle/>
          <a:p>
            <a:r>
              <a:rPr lang="en-US" sz="1400" dirty="0">
                <a:solidFill>
                  <a:srgbClr val="000000"/>
                </a:solidFill>
                <a:latin typeface="Arial" panose="020B0604020202020204" pitchFamily="34" charset="0"/>
              </a:rPr>
              <a:t>+ data</a:t>
            </a:r>
            <a:endParaRPr lang="en-US" dirty="0"/>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gpu</a:t>
            </a:r>
            <a:endParaRPr lang="en-US" dirty="0"/>
          </a:p>
          <a:p>
            <a:r>
              <a:rPr lang="en-US" sz="1400" dirty="0">
                <a:solidFill>
                  <a:srgbClr val="000000"/>
                </a:solidFill>
                <a:latin typeface="Arial" panose="020B0604020202020204" pitchFamily="34" charset="0"/>
              </a:rPr>
              <a:t>+ non-saturating nonlinearity</a:t>
            </a:r>
            <a:endParaRPr lang="en-US" dirty="0"/>
          </a:p>
          <a:p>
            <a:r>
              <a:rPr lang="en-US" sz="1400" dirty="0">
                <a:solidFill>
                  <a:srgbClr val="000000"/>
                </a:solidFill>
                <a:latin typeface="Arial" panose="020B0604020202020204" pitchFamily="34" charset="0"/>
              </a:rPr>
              <a:t>+ regularization</a:t>
            </a:r>
            <a:endParaRPr lang="en-US" dirty="0"/>
          </a:p>
          <a:p>
            <a:r>
              <a:rPr lang="en-US" dirty="0"/>
              <a:t/>
            </a:r>
            <a:br>
              <a:rPr lang="en-US" dirty="0"/>
            </a:br>
            <a:endParaRPr lang="en-US" dirty="0"/>
          </a:p>
        </p:txBody>
      </p:sp>
      <p:sp>
        <p:nvSpPr>
          <p:cNvPr id="5" name="TextBox 4"/>
          <p:cNvSpPr txBox="1"/>
          <p:nvPr/>
        </p:nvSpPr>
        <p:spPr>
          <a:xfrm>
            <a:off x="835743" y="814010"/>
            <a:ext cx="6472144" cy="369332"/>
          </a:xfrm>
          <a:prstGeom prst="rect">
            <a:avLst/>
          </a:prstGeom>
          <a:noFill/>
        </p:spPr>
        <p:txBody>
          <a:bodyPr wrap="none" rtlCol="0">
            <a:spAutoFit/>
          </a:bodyPr>
          <a:lstStyle/>
          <a:p>
            <a:r>
              <a:rPr lang="en-US" dirty="0" smtClean="0"/>
              <a:t>Convolutional Neural Networks: 2012. Input 224*224*3. GPU.</a:t>
            </a:r>
            <a:endParaRPr lang="en-US" dirty="0"/>
          </a:p>
        </p:txBody>
      </p:sp>
    </p:spTree>
    <p:extLst>
      <p:ext uri="{BB962C8B-B14F-4D97-AF65-F5344CB8AC3E}">
        <p14:creationId xmlns:p14="http://schemas.microsoft.com/office/powerpoint/2010/main" val="210383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LeNet</a:t>
            </a:r>
            <a:r>
              <a:rPr lang="en-US" dirty="0" smtClean="0"/>
              <a:t> vs </a:t>
            </a:r>
            <a:r>
              <a:rPr lang="en-US" dirty="0" err="1" smtClean="0"/>
              <a:t>AlexNet</a:t>
            </a:r>
            <a:endParaRPr lang="en-US" dirty="0"/>
          </a:p>
        </p:txBody>
      </p:sp>
      <p:sp>
        <p:nvSpPr>
          <p:cNvPr id="3" name="Content Placeholder 2"/>
          <p:cNvSpPr>
            <a:spLocks noGrp="1"/>
          </p:cNvSpPr>
          <p:nvPr>
            <p:ph idx="1"/>
          </p:nvPr>
        </p:nvSpPr>
        <p:spPr>
          <a:xfrm>
            <a:off x="288851" y="1320073"/>
            <a:ext cx="4444409" cy="3459938"/>
          </a:xfrm>
        </p:spPr>
        <p:txBody>
          <a:bodyPr>
            <a:normAutofit fontScale="85000" lnSpcReduction="20000"/>
          </a:bodyPr>
          <a:lstStyle/>
          <a:p>
            <a:pPr marL="0" indent="0">
              <a:buNone/>
            </a:pPr>
            <a:endParaRPr lang="en-US" dirty="0" smtClean="0"/>
          </a:p>
          <a:p>
            <a:endParaRPr lang="en-US" dirty="0"/>
          </a:p>
          <a:p>
            <a:r>
              <a:rPr lang="en-US" dirty="0" smtClean="0"/>
              <a:t>32*32*1</a:t>
            </a:r>
          </a:p>
          <a:p>
            <a:r>
              <a:rPr lang="en-US" dirty="0"/>
              <a:t>7</a:t>
            </a:r>
            <a:r>
              <a:rPr lang="en-US" dirty="0" smtClean="0"/>
              <a:t>  layers </a:t>
            </a:r>
          </a:p>
          <a:p>
            <a:r>
              <a:rPr lang="en-US" dirty="0" smtClean="0"/>
              <a:t>2 conv and 4 classification</a:t>
            </a:r>
          </a:p>
          <a:p>
            <a:r>
              <a:rPr lang="en-HK" dirty="0" smtClean="0"/>
              <a:t>60 thousand parameters</a:t>
            </a:r>
            <a:endParaRPr lang="en-US" dirty="0" smtClean="0"/>
          </a:p>
          <a:p>
            <a:r>
              <a:rPr lang="en-US" dirty="0"/>
              <a:t>O</a:t>
            </a:r>
            <a:r>
              <a:rPr lang="en-US" dirty="0" smtClean="0"/>
              <a:t>nly two complete convolutional layers</a:t>
            </a:r>
          </a:p>
          <a:p>
            <a:pPr lvl="1"/>
            <a:r>
              <a:rPr lang="en-US" dirty="0" smtClean="0"/>
              <a:t>Conv, nonlinearities, and pooling as one complete layer</a:t>
            </a:r>
          </a:p>
          <a:p>
            <a:endParaRPr lang="en-US" dirty="0" smtClean="0"/>
          </a:p>
        </p:txBody>
      </p:sp>
      <p:sp>
        <p:nvSpPr>
          <p:cNvPr id="5" name="Content Placeholder 2"/>
          <p:cNvSpPr txBox="1">
            <a:spLocks/>
          </p:cNvSpPr>
          <p:nvPr/>
        </p:nvSpPr>
        <p:spPr>
          <a:xfrm>
            <a:off x="4310997" y="1320073"/>
            <a:ext cx="5057553" cy="3939721"/>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endParaRPr lang="en-US" dirty="0" smtClean="0"/>
          </a:p>
          <a:p>
            <a:r>
              <a:rPr lang="en-US" dirty="0" smtClean="0"/>
              <a:t>224*224*3</a:t>
            </a:r>
          </a:p>
          <a:p>
            <a:r>
              <a:rPr lang="en-US" dirty="0"/>
              <a:t>8</a:t>
            </a:r>
            <a:r>
              <a:rPr lang="en-US" dirty="0" smtClean="0"/>
              <a:t>  layers</a:t>
            </a:r>
          </a:p>
          <a:p>
            <a:r>
              <a:rPr lang="en-US" dirty="0" smtClean="0"/>
              <a:t>5 conv and 3 fully classification</a:t>
            </a:r>
          </a:p>
          <a:p>
            <a:r>
              <a:rPr lang="en-US" dirty="0" smtClean="0"/>
              <a:t>5 convolutional layers, and 3,4,5 stacked on top of each other</a:t>
            </a:r>
          </a:p>
          <a:p>
            <a:r>
              <a:rPr lang="en-US" dirty="0" smtClean="0"/>
              <a:t>Three complete conv layers</a:t>
            </a:r>
          </a:p>
          <a:p>
            <a:endParaRPr lang="en-US" dirty="0" smtClean="0"/>
          </a:p>
          <a:p>
            <a:r>
              <a:rPr lang="en-US" dirty="0" smtClean="0"/>
              <a:t>60 million parameters, insufficient data</a:t>
            </a:r>
          </a:p>
          <a:p>
            <a:r>
              <a:rPr lang="en-US" dirty="0" smtClean="0"/>
              <a:t>Data augmentation: </a:t>
            </a:r>
          </a:p>
          <a:p>
            <a:pPr lvl="1"/>
            <a:r>
              <a:rPr lang="en-US" dirty="0" smtClean="0"/>
              <a:t>Patches (224 from 256 input), translations, reflections</a:t>
            </a:r>
          </a:p>
          <a:p>
            <a:pPr lvl="1"/>
            <a:r>
              <a:rPr lang="en-US" dirty="0" smtClean="0"/>
              <a:t>PCA, simulate changes in intensity and colors</a:t>
            </a:r>
          </a:p>
          <a:p>
            <a:pPr marL="0" indent="0">
              <a:buNone/>
            </a:pPr>
            <a:endParaRPr lang="en-US" dirty="0" smtClean="0"/>
          </a:p>
        </p:txBody>
      </p:sp>
    </p:spTree>
    <p:extLst>
      <p:ext uri="{BB962C8B-B14F-4D97-AF65-F5344CB8AC3E}">
        <p14:creationId xmlns:p14="http://schemas.microsoft.com/office/powerpoint/2010/main" val="1642144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motivation of convolutions</a:t>
            </a:r>
            <a:endParaRPr lang="en-US" dirty="0"/>
          </a:p>
        </p:txBody>
      </p:sp>
      <p:sp>
        <p:nvSpPr>
          <p:cNvPr id="3" name="Content Placeholder 2"/>
          <p:cNvSpPr>
            <a:spLocks noGrp="1"/>
          </p:cNvSpPr>
          <p:nvPr>
            <p:ph idx="1"/>
          </p:nvPr>
        </p:nvSpPr>
        <p:spPr>
          <a:xfrm>
            <a:off x="623201" y="1624012"/>
            <a:ext cx="8229600" cy="4525963"/>
          </a:xfrm>
        </p:spPr>
        <p:txBody>
          <a:bodyPr>
            <a:normAutofit/>
          </a:bodyPr>
          <a:lstStyle/>
          <a:p>
            <a:pPr marL="0" indent="0">
              <a:buNone/>
            </a:pPr>
            <a:endParaRPr lang="en-US" dirty="0" smtClean="0"/>
          </a:p>
          <a:p>
            <a:endParaRPr lang="en-US" dirty="0"/>
          </a:p>
          <a:p>
            <a:r>
              <a:rPr lang="en-US" dirty="0" smtClean="0"/>
              <a:t>Sparse interaction,  or Local connectivity. </a:t>
            </a:r>
          </a:p>
          <a:p>
            <a:pPr lvl="1"/>
            <a:r>
              <a:rPr lang="en-US" dirty="0" smtClean="0"/>
              <a:t>The receptive field of the neuron, or the filter size.</a:t>
            </a:r>
          </a:p>
          <a:p>
            <a:pPr lvl="1"/>
            <a:r>
              <a:rPr lang="en-US" dirty="0" smtClean="0"/>
              <a:t>The connections are local in space (width and height), but always full in depth</a:t>
            </a:r>
          </a:p>
          <a:p>
            <a:pPr lvl="1"/>
            <a:r>
              <a:rPr lang="en-US" dirty="0" smtClean="0"/>
              <a:t>A set of learnable filters</a:t>
            </a:r>
          </a:p>
          <a:p>
            <a:r>
              <a:rPr lang="en-US" dirty="0" smtClean="0"/>
              <a:t>Parameters sharing, the weights are tied</a:t>
            </a:r>
          </a:p>
          <a:p>
            <a:r>
              <a:rPr lang="en-US" dirty="0" err="1" smtClean="0"/>
              <a:t>Equivariant</a:t>
            </a:r>
            <a:r>
              <a:rPr lang="en-US" dirty="0" smtClean="0"/>
              <a:t> representation, translation invariant</a:t>
            </a:r>
          </a:p>
          <a:p>
            <a:endParaRPr lang="en-US" dirty="0" smtClean="0"/>
          </a:p>
        </p:txBody>
      </p:sp>
    </p:spTree>
    <p:extLst>
      <p:ext uri="{BB962C8B-B14F-4D97-AF65-F5344CB8AC3E}">
        <p14:creationId xmlns:p14="http://schemas.microsoft.com/office/powerpoint/2010/main" val="4207328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HK" dirty="0" smtClean="0"/>
              <a:t>Convolution and matrix multiplication</a:t>
            </a:r>
            <a:endParaRPr lang="en-US" dirty="0"/>
          </a:p>
        </p:txBody>
      </p:sp>
      <p:sp>
        <p:nvSpPr>
          <p:cNvPr id="3" name="Content Placeholder 2"/>
          <p:cNvSpPr>
            <a:spLocks noGrp="1"/>
          </p:cNvSpPr>
          <p:nvPr>
            <p:ph idx="1"/>
          </p:nvPr>
        </p:nvSpPr>
        <p:spPr>
          <a:xfrm>
            <a:off x="623201" y="1624012"/>
            <a:ext cx="8229600" cy="4525963"/>
          </a:xfrm>
        </p:spPr>
        <p:txBody>
          <a:bodyPr>
            <a:normAutofit/>
          </a:bodyPr>
          <a:lstStyle/>
          <a:p>
            <a:pPr marL="0" indent="0">
              <a:buNone/>
            </a:pPr>
            <a:endParaRPr lang="en-US" dirty="0" smtClean="0"/>
          </a:p>
          <a:p>
            <a:endParaRPr lang="en-US" dirty="0"/>
          </a:p>
          <a:p>
            <a:r>
              <a:rPr lang="en-US" dirty="0" smtClean="0"/>
              <a:t>Discrete convolution can be viewed as multiplication by matrix</a:t>
            </a:r>
          </a:p>
          <a:p>
            <a:r>
              <a:rPr lang="en-US" dirty="0" smtClean="0"/>
              <a:t>The kernel is a doubly block </a:t>
            </a:r>
            <a:r>
              <a:rPr lang="en-US" dirty="0" err="1" smtClean="0"/>
              <a:t>circulant</a:t>
            </a:r>
            <a:r>
              <a:rPr lang="en-US" dirty="0" smtClean="0"/>
              <a:t> matrix</a:t>
            </a:r>
          </a:p>
          <a:p>
            <a:r>
              <a:rPr lang="en-HK" dirty="0" smtClean="0"/>
              <a:t>It is very sparse!</a:t>
            </a:r>
            <a:endParaRPr lang="en-US" dirty="0" smtClean="0"/>
          </a:p>
        </p:txBody>
      </p:sp>
    </p:spTree>
    <p:extLst>
      <p:ext uri="{BB962C8B-B14F-4D97-AF65-F5344CB8AC3E}">
        <p14:creationId xmlns:p14="http://schemas.microsoft.com/office/powerpoint/2010/main" val="4129777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86210"/>
            <a:ext cx="8229600" cy="1143000"/>
          </a:xfrm>
        </p:spPr>
        <p:txBody>
          <a:bodyPr>
            <a:normAutofit/>
          </a:bodyPr>
          <a:lstStyle/>
          <a:p>
            <a:r>
              <a:rPr lang="en-US" dirty="0" smtClean="0"/>
              <a:t>A few basics</a:t>
            </a:r>
            <a:endParaRPr lang="en-US" dirty="0"/>
          </a:p>
        </p:txBody>
      </p:sp>
      <p:sp>
        <p:nvSpPr>
          <p:cNvPr id="3" name="Content Placeholder 2"/>
          <p:cNvSpPr>
            <a:spLocks noGrp="1"/>
          </p:cNvSpPr>
          <p:nvPr>
            <p:ph idx="1"/>
          </p:nvPr>
        </p:nvSpPr>
        <p:spPr>
          <a:xfrm>
            <a:off x="574158" y="4595018"/>
            <a:ext cx="8229600" cy="4525963"/>
          </a:xfrm>
        </p:spPr>
        <p:txBody>
          <a:bodyPr/>
          <a:lstStyle/>
          <a:p>
            <a:endParaRPr lang="en-US" dirty="0"/>
          </a:p>
        </p:txBody>
      </p:sp>
    </p:spTree>
    <p:extLst>
      <p:ext uri="{BB962C8B-B14F-4D97-AF65-F5344CB8AC3E}">
        <p14:creationId xmlns:p14="http://schemas.microsoft.com/office/powerpoint/2010/main" val="2981611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‘convolution’ operation</a:t>
            </a:r>
            <a:endParaRPr lang="en-US" dirty="0"/>
          </a:p>
        </p:txBody>
      </p:sp>
      <p:sp>
        <p:nvSpPr>
          <p:cNvPr id="3" name="Content Placeholder 2"/>
          <p:cNvSpPr>
            <a:spLocks noGrp="1"/>
          </p:cNvSpPr>
          <p:nvPr>
            <p:ph idx="1"/>
          </p:nvPr>
        </p:nvSpPr>
        <p:spPr>
          <a:xfrm>
            <a:off x="457200" y="1624012"/>
            <a:ext cx="8229600" cy="4525963"/>
          </a:xfrm>
        </p:spPr>
        <p:txBody>
          <a:bodyPr>
            <a:normAutofit fontScale="70000" lnSpcReduction="20000"/>
          </a:bodyPr>
          <a:lstStyle/>
          <a:p>
            <a:r>
              <a:rPr lang="en-US" dirty="0" smtClean="0"/>
              <a:t>The convolution is commutative because we have flipped the kernel</a:t>
            </a:r>
          </a:p>
          <a:p>
            <a:pPr lvl="1"/>
            <a:r>
              <a:rPr lang="en-US" dirty="0" smtClean="0"/>
              <a:t>Many implement a cross-correlation without flipping</a:t>
            </a:r>
          </a:p>
          <a:p>
            <a:r>
              <a:rPr lang="en-US" dirty="0" smtClean="0"/>
              <a:t>A </a:t>
            </a:r>
            <a:r>
              <a:rPr lang="en-US" dirty="0"/>
              <a:t>convolution can be defined for 1, 2, 3, and N D</a:t>
            </a:r>
          </a:p>
          <a:p>
            <a:pPr lvl="1"/>
            <a:r>
              <a:rPr lang="en-US" dirty="0"/>
              <a:t>The 2D convolution is different from a real 3D convolution, which integrates the </a:t>
            </a:r>
            <a:r>
              <a:rPr lang="en-US" dirty="0" err="1"/>
              <a:t>spatio</a:t>
            </a:r>
            <a:r>
              <a:rPr lang="en-US" dirty="0"/>
              <a:t>-temporal information, the standard CNN convolution has only ‘spatial’ spreading</a:t>
            </a:r>
          </a:p>
          <a:p>
            <a:r>
              <a:rPr lang="en-US" dirty="0" smtClean="0"/>
              <a:t>In CNN, even for 3D RGB input images, the standard convolution is 2D in each channel, </a:t>
            </a:r>
          </a:p>
          <a:p>
            <a:pPr lvl="1"/>
            <a:r>
              <a:rPr lang="en-US" dirty="0" smtClean="0"/>
              <a:t>each channel has a different filter or kernel, the convolution per channel is then summed up in all channels to produce a scalar for non-linearity activation</a:t>
            </a:r>
          </a:p>
          <a:p>
            <a:pPr lvl="1"/>
            <a:r>
              <a:rPr lang="en-US" dirty="0" smtClean="0"/>
              <a:t>The </a:t>
            </a:r>
            <a:r>
              <a:rPr lang="en-US" dirty="0" err="1" smtClean="0"/>
              <a:t>filiter</a:t>
            </a:r>
            <a:r>
              <a:rPr lang="en-US" dirty="0" smtClean="0"/>
              <a:t> in each channel is not normalized, so no need to have different linear combination coefficients.</a:t>
            </a:r>
          </a:p>
          <a:p>
            <a:pPr lvl="1"/>
            <a:r>
              <a:rPr lang="en-US" dirty="0" smtClean="0"/>
              <a:t>1*1 convolution is a dot product in different channel, a linear combination of different </a:t>
            </a:r>
            <a:r>
              <a:rPr lang="en-US" dirty="0" err="1" smtClean="0"/>
              <a:t>chanels</a:t>
            </a:r>
            <a:endParaRPr lang="en-US" dirty="0" smtClean="0"/>
          </a:p>
          <a:p>
            <a:r>
              <a:rPr lang="en-US" dirty="0" smtClean="0"/>
              <a:t>The backward pass of a convolution is also a convolution with spatially flipped filters.</a:t>
            </a:r>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altLang="zh-TW" smtClean="0"/>
              <a:t>VisGraph, HKUST</a:t>
            </a:r>
            <a:endParaRPr lang="en-US"/>
          </a:p>
        </p:txBody>
      </p:sp>
    </p:spTree>
    <p:extLst>
      <p:ext uri="{BB962C8B-B14F-4D97-AF65-F5344CB8AC3E}">
        <p14:creationId xmlns:p14="http://schemas.microsoft.com/office/powerpoint/2010/main" val="102853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convolution layers</a:t>
            </a:r>
            <a:endParaRPr lang="en-US" dirty="0"/>
          </a:p>
        </p:txBody>
      </p:sp>
      <p:sp>
        <p:nvSpPr>
          <p:cNvPr id="3" name="Content Placeholder 2"/>
          <p:cNvSpPr>
            <a:spLocks noGrp="1"/>
          </p:cNvSpPr>
          <p:nvPr>
            <p:ph idx="1"/>
          </p:nvPr>
        </p:nvSpPr>
        <p:spPr>
          <a:xfrm>
            <a:off x="457200" y="1624012"/>
            <a:ext cx="8229600" cy="4525963"/>
          </a:xfrm>
        </p:spPr>
        <p:txBody>
          <a:bodyPr>
            <a:normAutofit fontScale="92500"/>
          </a:bodyPr>
          <a:lstStyle/>
          <a:p>
            <a:r>
              <a:rPr lang="en-US" dirty="0" smtClean="0"/>
              <a:t>Stacking several small convolution layers is different from convolution </a:t>
            </a:r>
            <a:r>
              <a:rPr lang="en-US" dirty="0" err="1" smtClean="0"/>
              <a:t>cascating</a:t>
            </a:r>
            <a:endParaRPr lang="en-US" dirty="0" smtClean="0"/>
          </a:p>
          <a:p>
            <a:pPr lvl="1"/>
            <a:r>
              <a:rPr lang="en-US" dirty="0" smtClean="0"/>
              <a:t>As each small convolution is followed by the nonlinearities ReLU</a:t>
            </a:r>
          </a:p>
          <a:p>
            <a:pPr lvl="1"/>
            <a:r>
              <a:rPr lang="en-US" dirty="0" smtClean="0"/>
              <a:t>The nonlinearities make the features more expressive!</a:t>
            </a:r>
          </a:p>
          <a:p>
            <a:pPr lvl="1"/>
            <a:r>
              <a:rPr lang="en-US" dirty="0" smtClean="0"/>
              <a:t>Have fewer parameters with small filters, but more memory.</a:t>
            </a:r>
          </a:p>
          <a:p>
            <a:pPr lvl="1"/>
            <a:r>
              <a:rPr lang="en-US" dirty="0" err="1" smtClean="0"/>
              <a:t>Cascating</a:t>
            </a:r>
            <a:r>
              <a:rPr lang="en-US" dirty="0" smtClean="0"/>
              <a:t> simply enlarges the spatial extent, the receptive field</a:t>
            </a:r>
          </a:p>
          <a:p>
            <a:r>
              <a:rPr lang="en-US" dirty="0" smtClean="0"/>
              <a:t>Whether each conv layer is also followed by a pooling?</a:t>
            </a:r>
          </a:p>
          <a:p>
            <a:pPr lvl="1"/>
            <a:r>
              <a:rPr lang="en-US" dirty="0" err="1" smtClean="0"/>
              <a:t>Lenet</a:t>
            </a:r>
            <a:r>
              <a:rPr lang="en-US" dirty="0" smtClean="0"/>
              <a:t> does not!</a:t>
            </a:r>
          </a:p>
          <a:p>
            <a:pPr lvl="1"/>
            <a:r>
              <a:rPr lang="en-US" dirty="0" err="1" smtClean="0"/>
              <a:t>AlexNet</a:t>
            </a:r>
            <a:r>
              <a:rPr lang="en-US" dirty="0" smtClean="0"/>
              <a:t> first did not.</a:t>
            </a:r>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altLang="zh-TW" smtClean="0"/>
              <a:t>VisGraph, HKUST</a:t>
            </a:r>
            <a:endParaRPr lang="en-US"/>
          </a:p>
        </p:txBody>
      </p:sp>
    </p:spTree>
    <p:extLst>
      <p:ext uri="{BB962C8B-B14F-4D97-AF65-F5344CB8AC3E}">
        <p14:creationId xmlns:p14="http://schemas.microsoft.com/office/powerpoint/2010/main" val="792303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Pooling Layer</a:t>
            </a:r>
            <a:endParaRPr lang="en-US" dirty="0"/>
          </a:p>
        </p:txBody>
      </p:sp>
      <p:sp>
        <p:nvSpPr>
          <p:cNvPr id="3" name="Content Placeholder 2"/>
          <p:cNvSpPr>
            <a:spLocks noGrp="1"/>
          </p:cNvSpPr>
          <p:nvPr>
            <p:ph idx="1"/>
          </p:nvPr>
        </p:nvSpPr>
        <p:spPr>
          <a:xfrm>
            <a:off x="614855" y="1334199"/>
            <a:ext cx="8229600" cy="4525963"/>
          </a:xfrm>
        </p:spPr>
        <p:txBody>
          <a:bodyPr>
            <a:normAutofit fontScale="92500" lnSpcReduction="10000"/>
          </a:bodyPr>
          <a:lstStyle/>
          <a:p>
            <a:pPr marL="0" indent="0">
              <a:buNone/>
            </a:pPr>
            <a:endParaRPr lang="en-US" dirty="0" smtClean="0"/>
          </a:p>
          <a:p>
            <a:endParaRPr lang="en-US" dirty="0"/>
          </a:p>
          <a:p>
            <a:r>
              <a:rPr lang="en-US" dirty="0" smtClean="0"/>
              <a:t>Reduce the spatial size</a:t>
            </a:r>
          </a:p>
          <a:p>
            <a:r>
              <a:rPr lang="en-US" dirty="0" smtClean="0"/>
              <a:t>Reduce the amount of parameters</a:t>
            </a:r>
          </a:p>
          <a:p>
            <a:r>
              <a:rPr lang="en-US" dirty="0" smtClean="0"/>
              <a:t>Avoid over-fitting</a:t>
            </a:r>
          </a:p>
          <a:p>
            <a:endParaRPr lang="en-US" dirty="0" smtClean="0"/>
          </a:p>
          <a:p>
            <a:r>
              <a:rPr lang="en-US" dirty="0" smtClean="0"/>
              <a:t>Backpropagation for a max: only routing the gradient to the input that had the highest value in the forward pass</a:t>
            </a:r>
          </a:p>
          <a:p>
            <a:endParaRPr lang="en-US" dirty="0" smtClean="0"/>
          </a:p>
          <a:p>
            <a:r>
              <a:rPr lang="en-US" dirty="0" smtClean="0"/>
              <a:t>It is unclear whether the pooling is essential.</a:t>
            </a:r>
          </a:p>
        </p:txBody>
      </p:sp>
      <p:sp>
        <p:nvSpPr>
          <p:cNvPr id="4" name="Footer Placeholder 3"/>
          <p:cNvSpPr>
            <a:spLocks noGrp="1"/>
          </p:cNvSpPr>
          <p:nvPr>
            <p:ph type="ftr" sz="quarter" idx="11"/>
          </p:nvPr>
        </p:nvSpPr>
        <p:spPr/>
        <p:txBody>
          <a:bodyPr/>
          <a:lstStyle/>
          <a:p>
            <a:r>
              <a:rPr lang="en-US" altLang="zh-TW" smtClean="0"/>
              <a:t>VisGraph, HKUST</a:t>
            </a:r>
            <a:endParaRPr lang="en-US"/>
          </a:p>
        </p:txBody>
      </p:sp>
    </p:spTree>
    <p:extLst>
      <p:ext uri="{BB962C8B-B14F-4D97-AF65-F5344CB8AC3E}">
        <p14:creationId xmlns:p14="http://schemas.microsoft.com/office/powerpoint/2010/main" val="861450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s231n.github.io/assets/cnn/pool.jpe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54969" y="1213640"/>
            <a:ext cx="3050080" cy="2409207"/>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cs231n.github.io/assets/cnn/maxpool.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177574" y="1213640"/>
            <a:ext cx="4374383" cy="204545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350201" y="4015691"/>
            <a:ext cx="8201756" cy="2308324"/>
          </a:xfrm>
          <a:prstGeom prst="rect">
            <a:avLst/>
          </a:prstGeom>
        </p:spPr>
        <p:txBody>
          <a:bodyPr wrap="square">
            <a:spAutoFit/>
          </a:bodyPr>
          <a:lstStyle/>
          <a:p>
            <a:r>
              <a:rPr lang="en-US" dirty="0">
                <a:solidFill>
                  <a:srgbClr val="575651"/>
                </a:solidFill>
                <a:latin typeface="Roboto"/>
              </a:rPr>
              <a:t>Pooling layer </a:t>
            </a:r>
            <a:r>
              <a:rPr lang="en-US" dirty="0" smtClean="0">
                <a:solidFill>
                  <a:srgbClr val="575651"/>
                </a:solidFill>
                <a:latin typeface="Roboto"/>
              </a:rPr>
              <a:t>down-samples </a:t>
            </a:r>
            <a:r>
              <a:rPr lang="en-US" dirty="0">
                <a:solidFill>
                  <a:srgbClr val="575651"/>
                </a:solidFill>
                <a:latin typeface="Roboto"/>
              </a:rPr>
              <a:t>the volume spatially, independently in each depth slice of the input volume. </a:t>
            </a:r>
            <a:endParaRPr lang="en-US" dirty="0" smtClean="0">
              <a:solidFill>
                <a:srgbClr val="575651"/>
              </a:solidFill>
              <a:latin typeface="Roboto"/>
            </a:endParaRPr>
          </a:p>
          <a:p>
            <a:r>
              <a:rPr lang="en-US" b="1" dirty="0" smtClean="0">
                <a:solidFill>
                  <a:srgbClr val="575651"/>
                </a:solidFill>
                <a:latin typeface="Roboto"/>
              </a:rPr>
              <a:t>Left</a:t>
            </a:r>
            <a:r>
              <a:rPr lang="en-US" b="1" dirty="0">
                <a:solidFill>
                  <a:srgbClr val="575651"/>
                </a:solidFill>
                <a:latin typeface="Roboto"/>
              </a:rPr>
              <a:t>:</a:t>
            </a:r>
            <a:r>
              <a:rPr lang="en-US" dirty="0">
                <a:solidFill>
                  <a:srgbClr val="575651"/>
                </a:solidFill>
                <a:latin typeface="Roboto"/>
              </a:rPr>
              <a:t> </a:t>
            </a:r>
            <a:r>
              <a:rPr lang="en-US" dirty="0" smtClean="0">
                <a:solidFill>
                  <a:srgbClr val="575651"/>
                </a:solidFill>
                <a:latin typeface="Roboto"/>
              </a:rPr>
              <a:t>the </a:t>
            </a:r>
            <a:r>
              <a:rPr lang="en-US" dirty="0">
                <a:solidFill>
                  <a:srgbClr val="575651"/>
                </a:solidFill>
                <a:latin typeface="Roboto"/>
              </a:rPr>
              <a:t>input volume of size [224x224x64] is pooled with filter size 2, stride 2 into output volume of size [112x112x64]. Notice that the volume depth is preserved. </a:t>
            </a:r>
            <a:endParaRPr lang="en-US" dirty="0" smtClean="0">
              <a:solidFill>
                <a:srgbClr val="575651"/>
              </a:solidFill>
              <a:latin typeface="Roboto"/>
            </a:endParaRPr>
          </a:p>
          <a:p>
            <a:r>
              <a:rPr lang="en-US" b="1" dirty="0" smtClean="0">
                <a:solidFill>
                  <a:srgbClr val="575651"/>
                </a:solidFill>
                <a:latin typeface="Roboto"/>
              </a:rPr>
              <a:t>Right</a:t>
            </a:r>
            <a:r>
              <a:rPr lang="en-US" b="1" dirty="0">
                <a:solidFill>
                  <a:srgbClr val="575651"/>
                </a:solidFill>
                <a:latin typeface="Roboto"/>
              </a:rPr>
              <a:t>:</a:t>
            </a:r>
            <a:r>
              <a:rPr lang="en-US" dirty="0">
                <a:solidFill>
                  <a:srgbClr val="575651"/>
                </a:solidFill>
                <a:latin typeface="Roboto"/>
              </a:rPr>
              <a:t> The most common </a:t>
            </a:r>
            <a:r>
              <a:rPr lang="en-US" dirty="0" smtClean="0">
                <a:solidFill>
                  <a:srgbClr val="575651"/>
                </a:solidFill>
                <a:latin typeface="Roboto"/>
              </a:rPr>
              <a:t>down-sampling </a:t>
            </a:r>
            <a:r>
              <a:rPr lang="en-US" dirty="0">
                <a:solidFill>
                  <a:srgbClr val="575651"/>
                </a:solidFill>
                <a:latin typeface="Roboto"/>
              </a:rPr>
              <a:t>operation is max, giving rise to </a:t>
            </a:r>
            <a:r>
              <a:rPr lang="en-US" b="1" dirty="0">
                <a:solidFill>
                  <a:srgbClr val="575651"/>
                </a:solidFill>
                <a:latin typeface="Roboto"/>
              </a:rPr>
              <a:t>max pooling</a:t>
            </a:r>
            <a:r>
              <a:rPr lang="en-US" dirty="0">
                <a:solidFill>
                  <a:srgbClr val="575651"/>
                </a:solidFill>
                <a:latin typeface="Roboto"/>
              </a:rPr>
              <a:t>, here shown with a stride of 2. That is, each max is taken over 4 numbers (little 2x2 square).</a:t>
            </a:r>
            <a:endParaRPr lang="en-US" dirty="0"/>
          </a:p>
        </p:txBody>
      </p:sp>
    </p:spTree>
    <p:extLst>
      <p:ext uri="{BB962C8B-B14F-4D97-AF65-F5344CB8AC3E}">
        <p14:creationId xmlns:p14="http://schemas.microsoft.com/office/powerpoint/2010/main" val="2267071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spatial </a:t>
            </a:r>
            <a:r>
              <a:rPr lang="en-US" dirty="0" err="1" smtClean="0"/>
              <a:t>hyperparameters</a:t>
            </a:r>
            <a:endParaRPr lang="en-US" dirty="0"/>
          </a:p>
        </p:txBody>
      </p:sp>
      <p:sp>
        <p:nvSpPr>
          <p:cNvPr id="3" name="Content Placeholder 2"/>
          <p:cNvSpPr>
            <a:spLocks noGrp="1"/>
          </p:cNvSpPr>
          <p:nvPr>
            <p:ph idx="1"/>
          </p:nvPr>
        </p:nvSpPr>
        <p:spPr>
          <a:xfrm>
            <a:off x="614855" y="1334199"/>
            <a:ext cx="8229600" cy="4525963"/>
          </a:xfrm>
        </p:spPr>
        <p:txBody>
          <a:bodyPr>
            <a:normAutofit/>
          </a:bodyPr>
          <a:lstStyle/>
          <a:p>
            <a:pPr marL="0" indent="0">
              <a:buNone/>
            </a:pPr>
            <a:endParaRPr lang="en-US" dirty="0" smtClean="0"/>
          </a:p>
          <a:p>
            <a:endParaRPr lang="en-US" dirty="0"/>
          </a:p>
          <a:p>
            <a:r>
              <a:rPr lang="en-US" dirty="0" smtClean="0"/>
              <a:t>Depth</a:t>
            </a:r>
          </a:p>
          <a:p>
            <a:r>
              <a:rPr lang="en-US" dirty="0" smtClean="0"/>
              <a:t>Stride</a:t>
            </a:r>
          </a:p>
          <a:p>
            <a:r>
              <a:rPr lang="en-US" dirty="0" smtClean="0"/>
              <a:t>Zero-padding</a:t>
            </a:r>
          </a:p>
        </p:txBody>
      </p:sp>
    </p:spTree>
    <p:extLst>
      <p:ext uri="{BB962C8B-B14F-4D97-AF65-F5344CB8AC3E}">
        <p14:creationId xmlns:p14="http://schemas.microsoft.com/office/powerpoint/2010/main" val="3662493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AlexNet</a:t>
            </a:r>
            <a:r>
              <a:rPr lang="en-US" dirty="0" smtClean="0"/>
              <a:t> 2012</a:t>
            </a:r>
            <a:endParaRPr lang="en-US" dirty="0"/>
          </a:p>
        </p:txBody>
      </p:sp>
      <p:sp>
        <p:nvSpPr>
          <p:cNvPr id="3" name="Content Placeholder 2"/>
          <p:cNvSpPr>
            <a:spLocks noGrp="1"/>
          </p:cNvSpPr>
          <p:nvPr>
            <p:ph idx="1"/>
          </p:nvPr>
        </p:nvSpPr>
        <p:spPr>
          <a:xfrm>
            <a:off x="614855" y="1334199"/>
            <a:ext cx="8229600" cy="4525963"/>
          </a:xfrm>
        </p:spPr>
        <p:txBody>
          <a:bodyPr>
            <a:normAutofit lnSpcReduction="10000"/>
          </a:bodyPr>
          <a:lstStyle/>
          <a:p>
            <a:pPr marL="0" indent="0">
              <a:buNone/>
            </a:pPr>
            <a:endParaRPr lang="en-US" dirty="0" smtClean="0"/>
          </a:p>
          <a:p>
            <a:endParaRPr lang="en-US" dirty="0"/>
          </a:p>
          <a:p>
            <a:r>
              <a:rPr lang="en-US" dirty="0" smtClean="0"/>
              <a:t>A strong prior has very low entropy, e.g. a Gaussian with low variance</a:t>
            </a:r>
          </a:p>
          <a:p>
            <a:r>
              <a:rPr lang="en-US" dirty="0" smtClean="0"/>
              <a:t>An infinitely strong prior says that some parameters are forbidden, and places zero probability on them</a:t>
            </a:r>
          </a:p>
          <a:p>
            <a:r>
              <a:rPr lang="en-US" dirty="0" smtClean="0"/>
              <a:t>The convolution ‘prior’ says the identical and zero weights</a:t>
            </a:r>
          </a:p>
          <a:p>
            <a:r>
              <a:rPr lang="en-US" dirty="0" smtClean="0"/>
              <a:t>The pooling forces the invariance of small translations</a:t>
            </a:r>
          </a:p>
        </p:txBody>
      </p:sp>
      <p:pic>
        <p:nvPicPr>
          <p:cNvPr id="4" name="Picture 3"/>
          <p:cNvPicPr>
            <a:picLocks noChangeAspect="1"/>
          </p:cNvPicPr>
          <p:nvPr/>
        </p:nvPicPr>
        <p:blipFill>
          <a:blip r:embed="rId2"/>
          <a:stretch>
            <a:fillRect/>
          </a:stretch>
        </p:blipFill>
        <p:spPr>
          <a:xfrm>
            <a:off x="236812" y="1453261"/>
            <a:ext cx="8670375" cy="4287837"/>
          </a:xfrm>
          <a:prstGeom prst="rect">
            <a:avLst/>
          </a:prstGeom>
        </p:spPr>
      </p:pic>
    </p:spTree>
    <p:extLst>
      <p:ext uri="{BB962C8B-B14F-4D97-AF65-F5344CB8AC3E}">
        <p14:creationId xmlns:p14="http://schemas.microsoft.com/office/powerpoint/2010/main" val="4047873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convolution and pooling act as an infinitely strong prior!</a:t>
            </a:r>
            <a:endParaRPr lang="en-US" dirty="0"/>
          </a:p>
        </p:txBody>
      </p:sp>
      <p:sp>
        <p:nvSpPr>
          <p:cNvPr id="3" name="Content Placeholder 2"/>
          <p:cNvSpPr>
            <a:spLocks noGrp="1"/>
          </p:cNvSpPr>
          <p:nvPr>
            <p:ph idx="1"/>
          </p:nvPr>
        </p:nvSpPr>
        <p:spPr>
          <a:xfrm>
            <a:off x="614855" y="1334199"/>
            <a:ext cx="8229600" cy="4525963"/>
          </a:xfrm>
        </p:spPr>
        <p:txBody>
          <a:bodyPr>
            <a:normAutofit lnSpcReduction="10000"/>
          </a:bodyPr>
          <a:lstStyle/>
          <a:p>
            <a:pPr marL="0" indent="0">
              <a:buNone/>
            </a:pPr>
            <a:endParaRPr lang="en-US" dirty="0" smtClean="0"/>
          </a:p>
          <a:p>
            <a:endParaRPr lang="en-US" dirty="0"/>
          </a:p>
          <a:p>
            <a:r>
              <a:rPr lang="en-US" dirty="0" smtClean="0"/>
              <a:t>A strong prior has very low entropy, e.g. a Gaussian with low variance</a:t>
            </a:r>
          </a:p>
          <a:p>
            <a:r>
              <a:rPr lang="en-US" dirty="0" smtClean="0"/>
              <a:t>An infinitely strong prior says that some parameters are forbidden, and places zero probability on them</a:t>
            </a:r>
          </a:p>
          <a:p>
            <a:r>
              <a:rPr lang="en-US" dirty="0" smtClean="0"/>
              <a:t>The convolution ‘prior’ says the identical and zero weights</a:t>
            </a:r>
          </a:p>
          <a:p>
            <a:r>
              <a:rPr lang="en-US" dirty="0" smtClean="0"/>
              <a:t>The pooling forces the invariance of small translations</a:t>
            </a:r>
          </a:p>
        </p:txBody>
      </p:sp>
    </p:spTree>
    <p:extLst>
      <p:ext uri="{BB962C8B-B14F-4D97-AF65-F5344CB8AC3E}">
        <p14:creationId xmlns:p14="http://schemas.microsoft.com/office/powerpoint/2010/main" val="1013200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neuroscientific basis for CNN</a:t>
            </a:r>
            <a:endParaRPr lang="en-US" dirty="0"/>
          </a:p>
        </p:txBody>
      </p:sp>
      <p:sp>
        <p:nvSpPr>
          <p:cNvPr id="3" name="Content Placeholder 2"/>
          <p:cNvSpPr>
            <a:spLocks noGrp="1"/>
          </p:cNvSpPr>
          <p:nvPr>
            <p:ph idx="1"/>
          </p:nvPr>
        </p:nvSpPr>
        <p:spPr>
          <a:xfrm>
            <a:off x="614855" y="1334199"/>
            <a:ext cx="8229600" cy="4525963"/>
          </a:xfrm>
        </p:spPr>
        <p:txBody>
          <a:bodyPr>
            <a:normAutofit fontScale="62500" lnSpcReduction="20000"/>
          </a:bodyPr>
          <a:lstStyle/>
          <a:p>
            <a:pPr marL="0" indent="0">
              <a:buNone/>
            </a:pPr>
            <a:endParaRPr lang="en-US" dirty="0"/>
          </a:p>
          <a:p>
            <a:r>
              <a:rPr lang="en-US" dirty="0" smtClean="0"/>
              <a:t>The primary visual cortex, V1, about which we know the most</a:t>
            </a:r>
          </a:p>
          <a:p>
            <a:r>
              <a:rPr lang="en-US" dirty="0" smtClean="0"/>
              <a:t>The brain region LGN, lateral geniculate nucleus, at the back of the head carries the signal from the eye to V1, a convolutional layer captures three aspects of V1</a:t>
            </a:r>
          </a:p>
          <a:p>
            <a:pPr lvl="1"/>
            <a:r>
              <a:rPr lang="en-US" dirty="0" smtClean="0"/>
              <a:t>It has a 2-dimensional structure</a:t>
            </a:r>
          </a:p>
          <a:p>
            <a:pPr lvl="1"/>
            <a:r>
              <a:rPr lang="en-US" dirty="0" smtClean="0"/>
              <a:t>V1 contains many simple cells, linear units</a:t>
            </a:r>
          </a:p>
          <a:p>
            <a:pPr lvl="1"/>
            <a:r>
              <a:rPr lang="en-US" dirty="0" smtClean="0"/>
              <a:t>V1 has many complex cells, corresponding to features with shift invariance, similar to pooling</a:t>
            </a:r>
          </a:p>
          <a:p>
            <a:r>
              <a:rPr lang="en-US" dirty="0" smtClean="0"/>
              <a:t>When viewing an object, info flows from the retina, through LGN, to V1, then onward to V2, then V4, then IT, </a:t>
            </a:r>
            <a:r>
              <a:rPr lang="en-US" dirty="0" err="1" smtClean="0"/>
              <a:t>inferotemporal</a:t>
            </a:r>
            <a:r>
              <a:rPr lang="en-US" dirty="0" smtClean="0"/>
              <a:t> cortex, corresponding to the last layer of CNN features</a:t>
            </a:r>
          </a:p>
          <a:p>
            <a:r>
              <a:rPr lang="en-US" dirty="0" smtClean="0"/>
              <a:t>Not modeled at all. The mammalian vision system develops an attention mechanism</a:t>
            </a:r>
          </a:p>
          <a:p>
            <a:pPr lvl="1"/>
            <a:r>
              <a:rPr lang="en-US" dirty="0" smtClean="0"/>
              <a:t>The human eye is mostly very low resolution, except for a tiny patch fovea. </a:t>
            </a:r>
          </a:p>
          <a:p>
            <a:pPr lvl="1"/>
            <a:r>
              <a:rPr lang="en-US" dirty="0" smtClean="0"/>
              <a:t>The human brain makes several eye movements saccades to salient parts of the scene</a:t>
            </a:r>
          </a:p>
          <a:p>
            <a:pPr lvl="1"/>
            <a:r>
              <a:rPr lang="en-US" dirty="0" smtClean="0"/>
              <a:t>The human vision perceives 3D</a:t>
            </a:r>
          </a:p>
          <a:p>
            <a:r>
              <a:rPr lang="en-US" dirty="0" smtClean="0"/>
              <a:t>A simple cell responds to a specific spatial frequency of brightness in a specific direction at a specific location --- Gabor-like functions</a:t>
            </a:r>
          </a:p>
        </p:txBody>
      </p:sp>
    </p:spTree>
    <p:extLst>
      <p:ext uri="{BB962C8B-B14F-4D97-AF65-F5344CB8AC3E}">
        <p14:creationId xmlns:p14="http://schemas.microsoft.com/office/powerpoint/2010/main" val="2872752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Receptive field</a:t>
            </a:r>
            <a:endParaRPr lang="en-US" dirty="0"/>
          </a:p>
        </p:txBody>
      </p:sp>
      <p:pic>
        <p:nvPicPr>
          <p:cNvPr id="9218" name="Picture 2" descr="http://cs231n.github.io/assets/cnn/depthcol.jpe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8354" y="1946466"/>
            <a:ext cx="3519577" cy="247280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cs231n.github.io/assets/nn1/neuron_model.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2988" y="1946466"/>
            <a:ext cx="4333986" cy="24728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35169" y="4711823"/>
            <a:ext cx="7366959" cy="1815882"/>
          </a:xfrm>
          <a:prstGeom prst="rect">
            <a:avLst/>
          </a:prstGeom>
        </p:spPr>
        <p:txBody>
          <a:bodyPr wrap="square">
            <a:spAutoFit/>
          </a:bodyPr>
          <a:lstStyle/>
          <a:p>
            <a:r>
              <a:rPr lang="en-US" sz="1400" dirty="0"/>
              <a:t>Left: An example input volume in red (e.g. a 32x32x3 CIFAR-10 image), and an example volume of neurons in the first Convolutional layer. Each neuron in the convolutional layer is connected only to a local region in the input volume spatially, but to the full depth (i.e. all color channels). Note, there are multiple neurons (5 in this example) along the depth, all looking at the same region in the input - see discussion of depth columns in text below. Right: The neurons from the Neural Network chapter remain unchanged: They still compute a dot product of their weights with the input followed by a non-linearity, but their connectivity is now restricted to be local spatially.</a:t>
            </a:r>
          </a:p>
        </p:txBody>
      </p:sp>
    </p:spTree>
    <p:extLst>
      <p:ext uri="{BB962C8B-B14F-4D97-AF65-F5344CB8AC3E}">
        <p14:creationId xmlns:p14="http://schemas.microsoft.com/office/powerpoint/2010/main" val="2779732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Receptive field</a:t>
            </a:r>
            <a:endParaRPr lang="en-US" dirty="0"/>
          </a:p>
        </p:txBody>
      </p:sp>
      <p:pic>
        <p:nvPicPr>
          <p:cNvPr id="3" name="Picture 2"/>
          <p:cNvPicPr>
            <a:picLocks noChangeAspect="1"/>
          </p:cNvPicPr>
          <p:nvPr/>
        </p:nvPicPr>
        <p:blipFill>
          <a:blip r:embed="rId2"/>
          <a:stretch>
            <a:fillRect/>
          </a:stretch>
        </p:blipFill>
        <p:spPr>
          <a:xfrm>
            <a:off x="457200" y="1720259"/>
            <a:ext cx="7745124" cy="3885485"/>
          </a:xfrm>
          <a:prstGeom prst="rect">
            <a:avLst/>
          </a:prstGeom>
        </p:spPr>
      </p:pic>
    </p:spTree>
    <p:extLst>
      <p:ext uri="{BB962C8B-B14F-4D97-AF65-F5344CB8AC3E}">
        <p14:creationId xmlns:p14="http://schemas.microsoft.com/office/powerpoint/2010/main" val="3514616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E291079-2E60-4492-8229-8B394E9DA34D}" type="slidenum">
              <a:rPr lang="fr-FR" altLang="en-US" sz="1400" smtClean="0"/>
              <a:pPr>
                <a:spcBef>
                  <a:spcPct val="0"/>
                </a:spcBef>
                <a:buFontTx/>
                <a:buNone/>
              </a:pPr>
              <a:t>7</a:t>
            </a:fld>
            <a:endParaRPr lang="fr-FR" altLang="en-US" sz="1400" smtClean="0"/>
          </a:p>
        </p:txBody>
      </p:sp>
      <p:grpSp>
        <p:nvGrpSpPr>
          <p:cNvPr id="29699" name="Group 13"/>
          <p:cNvGrpSpPr>
            <a:grpSpLocks/>
          </p:cNvGrpSpPr>
          <p:nvPr/>
        </p:nvGrpSpPr>
        <p:grpSpPr bwMode="auto">
          <a:xfrm>
            <a:off x="457200" y="1066800"/>
            <a:ext cx="7815263" cy="1387475"/>
            <a:chOff x="432" y="2160"/>
            <a:chExt cx="4923" cy="874"/>
          </a:xfrm>
        </p:grpSpPr>
        <p:graphicFrame>
          <p:nvGraphicFramePr>
            <p:cNvPr id="29703" name="Object 14"/>
            <p:cNvGraphicFramePr>
              <a:graphicFrameLocks/>
            </p:cNvGraphicFramePr>
            <p:nvPr/>
          </p:nvGraphicFramePr>
          <p:xfrm>
            <a:off x="432" y="2736"/>
            <a:ext cx="1897" cy="298"/>
          </p:xfrm>
          <a:graphic>
            <a:graphicData uri="http://schemas.openxmlformats.org/presentationml/2006/ole">
              <mc:AlternateContent xmlns:mc="http://schemas.openxmlformats.org/markup-compatibility/2006">
                <mc:Choice xmlns:v="urn:schemas-microsoft-com:vml" Requires="v">
                  <p:oleObj spid="_x0000_s8143" name="Équation" r:id="rId3" imgW="1581088" imgH="209685" progId="Equation.3">
                    <p:embed/>
                  </p:oleObj>
                </mc:Choice>
                <mc:Fallback>
                  <p:oleObj name="Équation" r:id="rId3" imgW="1581088" imgH="209685"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2736"/>
                          <a:ext cx="1897"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4" name="Object 15"/>
            <p:cNvGraphicFramePr>
              <a:graphicFrameLocks/>
            </p:cNvGraphicFramePr>
            <p:nvPr/>
          </p:nvGraphicFramePr>
          <p:xfrm>
            <a:off x="3744" y="2736"/>
            <a:ext cx="1611" cy="297"/>
          </p:xfrm>
          <a:graphic>
            <a:graphicData uri="http://schemas.openxmlformats.org/presentationml/2006/ole">
              <mc:AlternateContent xmlns:mc="http://schemas.openxmlformats.org/markup-compatibility/2006">
                <mc:Choice xmlns:v="urn:schemas-microsoft-com:vml" Requires="v">
                  <p:oleObj spid="_x0000_s8144" name="Équation" r:id="rId5" imgW="1343101" imgH="209685" progId="Equation.3">
                    <p:embed/>
                  </p:oleObj>
                </mc:Choice>
                <mc:Fallback>
                  <p:oleObj name="Équation" r:id="rId5" imgW="1343101" imgH="209685"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 y="2736"/>
                          <a:ext cx="1611"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5" name="Object 16"/>
            <p:cNvGraphicFramePr>
              <a:graphicFrameLocks/>
            </p:cNvGraphicFramePr>
            <p:nvPr/>
          </p:nvGraphicFramePr>
          <p:xfrm>
            <a:off x="2976" y="2784"/>
            <a:ext cx="254" cy="248"/>
          </p:xfrm>
          <a:graphic>
            <a:graphicData uri="http://schemas.openxmlformats.org/presentationml/2006/ole">
              <mc:AlternateContent xmlns:mc="http://schemas.openxmlformats.org/markup-compatibility/2006">
                <mc:Choice xmlns:v="urn:schemas-microsoft-com:vml" Requires="v">
                  <p:oleObj spid="_x0000_s8145" name="Équation" r:id="rId7" imgW="199898" imgH="171585" progId="Equation.3">
                    <p:embed/>
                  </p:oleObj>
                </mc:Choice>
                <mc:Fallback>
                  <p:oleObj name="Équation" r:id="rId7" imgW="199898" imgH="171585"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6" y="2784"/>
                          <a:ext cx="25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6" name="Object 17"/>
            <p:cNvGraphicFramePr>
              <a:graphicFrameLocks/>
            </p:cNvGraphicFramePr>
            <p:nvPr/>
          </p:nvGraphicFramePr>
          <p:xfrm>
            <a:off x="2976" y="2160"/>
            <a:ext cx="254" cy="248"/>
          </p:xfrm>
          <a:graphic>
            <a:graphicData uri="http://schemas.openxmlformats.org/presentationml/2006/ole">
              <mc:AlternateContent xmlns:mc="http://schemas.openxmlformats.org/markup-compatibility/2006">
                <mc:Choice xmlns:v="urn:schemas-microsoft-com:vml" Requires="v">
                  <p:oleObj spid="_x0000_s8146" name="Équation" r:id="rId9" imgW="199898" imgH="171585" progId="Equation.3">
                    <p:embed/>
                  </p:oleObj>
                </mc:Choice>
                <mc:Fallback>
                  <p:oleObj name="Équation" r:id="rId9" imgW="199898" imgH="171585"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6" y="2160"/>
                          <a:ext cx="25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7" name="Object 18"/>
            <p:cNvGraphicFramePr>
              <a:graphicFrameLocks/>
            </p:cNvGraphicFramePr>
            <p:nvPr/>
          </p:nvGraphicFramePr>
          <p:xfrm>
            <a:off x="3504" y="2832"/>
            <a:ext cx="179" cy="163"/>
          </p:xfrm>
          <a:graphic>
            <a:graphicData uri="http://schemas.openxmlformats.org/presentationml/2006/ole">
              <mc:AlternateContent xmlns:mc="http://schemas.openxmlformats.org/markup-compatibility/2006">
                <mc:Choice xmlns:v="urn:schemas-microsoft-com:vml" Requires="v">
                  <p:oleObj spid="_x0000_s8147" name="Équation" r:id="rId11" imgW="133446" imgH="104843" progId="Equation.3">
                    <p:embed/>
                  </p:oleObj>
                </mc:Choice>
                <mc:Fallback>
                  <p:oleObj name="Équation" r:id="rId11" imgW="133446" imgH="104843"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4" y="2832"/>
                          <a:ext cx="179" cy="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8" name="Object 19"/>
            <p:cNvGraphicFramePr>
              <a:graphicFrameLocks/>
            </p:cNvGraphicFramePr>
            <p:nvPr/>
          </p:nvGraphicFramePr>
          <p:xfrm>
            <a:off x="2592" y="2832"/>
            <a:ext cx="179" cy="163"/>
          </p:xfrm>
          <a:graphic>
            <a:graphicData uri="http://schemas.openxmlformats.org/presentationml/2006/ole">
              <mc:AlternateContent xmlns:mc="http://schemas.openxmlformats.org/markup-compatibility/2006">
                <mc:Choice xmlns:v="urn:schemas-microsoft-com:vml" Requires="v">
                  <p:oleObj spid="_x0000_s8148" name="Équation" r:id="rId13" imgW="133446" imgH="104843" progId="Equation.3">
                    <p:embed/>
                  </p:oleObj>
                </mc:Choice>
                <mc:Fallback>
                  <p:oleObj name="Équation" r:id="rId13" imgW="133446" imgH="104843"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92" y="2832"/>
                          <a:ext cx="179" cy="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9" name="Object 20"/>
            <p:cNvGraphicFramePr>
              <a:graphicFrameLocks/>
            </p:cNvGraphicFramePr>
            <p:nvPr/>
          </p:nvGraphicFramePr>
          <p:xfrm>
            <a:off x="3024" y="2544"/>
            <a:ext cx="148" cy="146"/>
          </p:xfrm>
          <a:graphic>
            <a:graphicData uri="http://schemas.openxmlformats.org/presentationml/2006/ole">
              <mc:AlternateContent xmlns:mc="http://schemas.openxmlformats.org/markup-compatibility/2006">
                <mc:Choice xmlns:v="urn:schemas-microsoft-com:vml" Requires="v">
                  <p:oleObj spid="_x0000_s8149" name="Équation" r:id="rId15" imgW="104812" imgH="95385" progId="Equation.3">
                    <p:embed/>
                  </p:oleObj>
                </mc:Choice>
                <mc:Fallback>
                  <p:oleObj name="Équation" r:id="rId15" imgW="104812" imgH="95385"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4" y="2544"/>
                          <a:ext cx="148"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9700" name="Text Box 27"/>
          <p:cNvSpPr txBox="1">
            <a:spLocks noChangeArrowheads="1"/>
          </p:cNvSpPr>
          <p:nvPr/>
        </p:nvSpPr>
        <p:spPr bwMode="auto">
          <a:xfrm>
            <a:off x="914400" y="3048000"/>
            <a:ext cx="704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Naturally everything starts from the known vector space</a:t>
            </a:r>
          </a:p>
        </p:txBody>
      </p:sp>
      <p:sp>
        <p:nvSpPr>
          <p:cNvPr id="29701" name="Text Box 28"/>
          <p:cNvSpPr txBox="1">
            <a:spLocks noChangeArrowheads="1"/>
          </p:cNvSpPr>
          <p:nvPr/>
        </p:nvSpPr>
        <p:spPr bwMode="auto">
          <a:xfrm>
            <a:off x="1066800" y="3810000"/>
            <a:ext cx="44323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GB" altLang="en-US" sz="2400"/>
              <a:t> add two vectors</a:t>
            </a:r>
          </a:p>
          <a:p>
            <a:pPr>
              <a:spcBef>
                <a:spcPct val="0"/>
              </a:spcBef>
            </a:pPr>
            <a:r>
              <a:rPr lang="en-GB" altLang="en-US" sz="2400"/>
              <a:t> multiply any vector by any scalar</a:t>
            </a:r>
          </a:p>
          <a:p>
            <a:pPr>
              <a:spcBef>
                <a:spcPct val="0"/>
              </a:spcBef>
            </a:pPr>
            <a:r>
              <a:rPr lang="en-GB" altLang="en-US" sz="2400"/>
              <a:t> zero vector – origin </a:t>
            </a:r>
          </a:p>
          <a:p>
            <a:pPr>
              <a:spcBef>
                <a:spcPct val="0"/>
              </a:spcBef>
            </a:pPr>
            <a:r>
              <a:rPr lang="en-GB" altLang="en-US" sz="2400"/>
              <a:t> finite basis</a:t>
            </a:r>
            <a:endParaRPr lang="fr-FR" altLang="en-US" sz="2400"/>
          </a:p>
        </p:txBody>
      </p:sp>
      <p:sp>
        <p:nvSpPr>
          <p:cNvPr id="29702" name="Rectangle 29"/>
          <p:cNvSpPr>
            <a:spLocks noGrp="1" noChangeArrowheads="1"/>
          </p:cNvSpPr>
          <p:nvPr>
            <p:ph type="title"/>
          </p:nvPr>
        </p:nvSpPr>
        <p:spPr>
          <a:xfrm>
            <a:off x="838200" y="0"/>
            <a:ext cx="7772400" cy="1143000"/>
          </a:xfrm>
        </p:spPr>
        <p:txBody>
          <a:bodyPr>
            <a:normAutofit/>
          </a:bodyPr>
          <a:lstStyle/>
          <a:p>
            <a:r>
              <a:rPr lang="en-GB" altLang="en-US" dirty="0" smtClean="0"/>
              <a:t>Vector spaces and geometries</a:t>
            </a:r>
            <a:endParaRPr lang="fr-FR" altLang="en-US" dirty="0" smtClean="0"/>
          </a:p>
        </p:txBody>
      </p:sp>
    </p:spTree>
    <p:extLst>
      <p:ext uri="{BB962C8B-B14F-4D97-AF65-F5344CB8AC3E}">
        <p14:creationId xmlns:p14="http://schemas.microsoft.com/office/powerpoint/2010/main" val="2835307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Gabor functions</a:t>
            </a:r>
            <a:endParaRPr lang="en-US" dirty="0"/>
          </a:p>
        </p:txBody>
      </p:sp>
      <p:pic>
        <p:nvPicPr>
          <p:cNvPr id="4" name="Picture 3"/>
          <p:cNvPicPr>
            <a:picLocks noChangeAspect="1"/>
          </p:cNvPicPr>
          <p:nvPr/>
        </p:nvPicPr>
        <p:blipFill>
          <a:blip r:embed="rId2"/>
          <a:stretch>
            <a:fillRect/>
          </a:stretch>
        </p:blipFill>
        <p:spPr>
          <a:xfrm>
            <a:off x="586596" y="1949056"/>
            <a:ext cx="8100204" cy="3158225"/>
          </a:xfrm>
          <a:prstGeom prst="rect">
            <a:avLst/>
          </a:prstGeom>
        </p:spPr>
      </p:pic>
    </p:spTree>
    <p:extLst>
      <p:ext uri="{BB962C8B-B14F-4D97-AF65-F5344CB8AC3E}">
        <p14:creationId xmlns:p14="http://schemas.microsoft.com/office/powerpoint/2010/main" val="220061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Gabor-like learned features</a:t>
            </a:r>
            <a:endParaRPr lang="en-US" dirty="0"/>
          </a:p>
        </p:txBody>
      </p:sp>
      <p:pic>
        <p:nvPicPr>
          <p:cNvPr id="3" name="Picture 2"/>
          <p:cNvPicPr>
            <a:picLocks noChangeAspect="1"/>
          </p:cNvPicPr>
          <p:nvPr/>
        </p:nvPicPr>
        <p:blipFill>
          <a:blip r:embed="rId2"/>
          <a:stretch>
            <a:fillRect/>
          </a:stretch>
        </p:blipFill>
        <p:spPr>
          <a:xfrm>
            <a:off x="595223" y="1726523"/>
            <a:ext cx="7487728" cy="3759877"/>
          </a:xfrm>
          <a:prstGeom prst="rect">
            <a:avLst/>
          </a:prstGeom>
        </p:spPr>
      </p:pic>
    </p:spTree>
    <p:extLst>
      <p:ext uri="{BB962C8B-B14F-4D97-AF65-F5344CB8AC3E}">
        <p14:creationId xmlns:p14="http://schemas.microsoft.com/office/powerpoint/2010/main" val="307872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0464"/>
            <a:ext cx="8229600" cy="1143000"/>
          </a:xfrm>
        </p:spPr>
        <p:txBody>
          <a:bodyPr>
            <a:normAutofit fontScale="90000"/>
          </a:bodyPr>
          <a:lstStyle/>
          <a:p>
            <a:r>
              <a:rPr lang="en-US" b="1" dirty="0" smtClean="0"/>
              <a:t>CNN architectures and algorithms</a:t>
            </a:r>
            <a:r>
              <a:rPr lang="en-US" dirty="0" smtClean="0"/>
              <a:t/>
            </a:r>
            <a:br>
              <a:rPr lang="en-US" dirty="0" smtClean="0"/>
            </a:br>
            <a:r>
              <a:rPr lang="en-US" dirty="0"/>
              <a:t/>
            </a:r>
            <a:br>
              <a:rPr lang="en-US" dirty="0"/>
            </a:br>
            <a:r>
              <a:rPr lang="en-US" dirty="0" smtClean="0"/>
              <a:t/>
            </a:r>
            <a:br>
              <a:rPr lang="en-US" dirty="0" smtClean="0"/>
            </a:br>
            <a:endParaRPr lang="en-US" dirty="0"/>
          </a:p>
        </p:txBody>
      </p:sp>
    </p:spTree>
    <p:extLst>
      <p:ext uri="{BB962C8B-B14F-4D97-AF65-F5344CB8AC3E}">
        <p14:creationId xmlns:p14="http://schemas.microsoft.com/office/powerpoint/2010/main" val="858983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architectures</a:t>
            </a:r>
            <a:endParaRPr lang="en-US" dirty="0"/>
          </a:p>
        </p:txBody>
      </p:sp>
      <p:sp>
        <p:nvSpPr>
          <p:cNvPr id="6" name="Content Placeholder 2"/>
          <p:cNvSpPr txBox="1">
            <a:spLocks/>
          </p:cNvSpPr>
          <p:nvPr/>
        </p:nvSpPr>
        <p:spPr>
          <a:xfrm>
            <a:off x="586509" y="1517082"/>
            <a:ext cx="8100291" cy="4929475"/>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conventional linear structure, linear list of </a:t>
            </a:r>
            <a:r>
              <a:rPr lang="en-US" dirty="0" smtClean="0"/>
              <a:t>layers, feedforward</a:t>
            </a:r>
            <a:endParaRPr lang="en-US" dirty="0"/>
          </a:p>
          <a:p>
            <a:r>
              <a:rPr lang="en-US" dirty="0"/>
              <a:t>Generally a DAG, directed acyclic graph</a:t>
            </a:r>
          </a:p>
          <a:p>
            <a:r>
              <a:rPr lang="en-US" dirty="0" err="1"/>
              <a:t>ResNet</a:t>
            </a:r>
            <a:r>
              <a:rPr lang="en-US" dirty="0"/>
              <a:t> simply adds back</a:t>
            </a:r>
          </a:p>
          <a:p>
            <a:endParaRPr lang="en-US" dirty="0" smtClean="0"/>
          </a:p>
          <a:p>
            <a:r>
              <a:rPr lang="en-US" dirty="0" smtClean="0"/>
              <a:t>Different terminology: complex layer and simple layer</a:t>
            </a:r>
          </a:p>
          <a:p>
            <a:pPr lvl="1"/>
            <a:r>
              <a:rPr lang="en-US" dirty="0" smtClean="0"/>
              <a:t>A complex (complete) convolutional layer, including different stages such as convolution per se,  batch normalization, nonlinearity, and pooling</a:t>
            </a:r>
          </a:p>
          <a:p>
            <a:pPr lvl="1"/>
            <a:r>
              <a:rPr lang="en-US" dirty="0" smtClean="0"/>
              <a:t>Each stage is a layer, even there are no parameters</a:t>
            </a:r>
          </a:p>
          <a:p>
            <a:r>
              <a:rPr lang="en-US" dirty="0" smtClean="0"/>
              <a:t>The traditional CNNs are just a few complex convolutional layers to extract features, then are followed by a </a:t>
            </a:r>
            <a:r>
              <a:rPr lang="en-US" dirty="0" err="1" smtClean="0"/>
              <a:t>softmax</a:t>
            </a:r>
            <a:r>
              <a:rPr lang="en-US" dirty="0" smtClean="0"/>
              <a:t> classification output layer</a:t>
            </a:r>
          </a:p>
          <a:p>
            <a:r>
              <a:rPr lang="en-US" dirty="0" smtClean="0"/>
              <a:t>Convolutional networks output a high-dimensional, structured object, rather than just predicting a class label for a </a:t>
            </a:r>
            <a:r>
              <a:rPr lang="en-US" dirty="0" err="1" smtClean="0"/>
              <a:t>classiciation</a:t>
            </a:r>
            <a:r>
              <a:rPr lang="en-US" dirty="0" smtClean="0"/>
              <a:t> task or a real </a:t>
            </a:r>
            <a:r>
              <a:rPr lang="en-US" dirty="0" err="1" smtClean="0"/>
              <a:t>valuefor</a:t>
            </a:r>
            <a:r>
              <a:rPr lang="en-US" dirty="0" smtClean="0"/>
              <a:t> a regression task, it </a:t>
            </a:r>
            <a:r>
              <a:rPr lang="en-US" dirty="0" err="1" smtClean="0"/>
              <a:t>it</a:t>
            </a:r>
            <a:r>
              <a:rPr lang="en-US" dirty="0" smtClean="0"/>
              <a:t> an output tensor</a:t>
            </a:r>
          </a:p>
          <a:p>
            <a:pPr lvl="1"/>
            <a:r>
              <a:rPr lang="en-US" dirty="0" err="1" smtClean="0"/>
              <a:t>S_i,j,k</a:t>
            </a:r>
            <a:r>
              <a:rPr lang="en-US" dirty="0" smtClean="0"/>
              <a:t> is the probability that pixel </a:t>
            </a:r>
            <a:r>
              <a:rPr lang="en-US" dirty="0" err="1" smtClean="0"/>
              <a:t>j,k</a:t>
            </a:r>
            <a:r>
              <a:rPr lang="en-US" dirty="0" smtClean="0"/>
              <a:t> belongs to class I</a:t>
            </a:r>
          </a:p>
        </p:txBody>
      </p:sp>
    </p:spTree>
    <p:extLst>
      <p:ext uri="{BB962C8B-B14F-4D97-AF65-F5344CB8AC3E}">
        <p14:creationId xmlns:p14="http://schemas.microsoft.com/office/powerpoint/2010/main" val="905060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popular CNN </a:t>
            </a:r>
            <a:endParaRPr lang="en-US" dirty="0"/>
          </a:p>
        </p:txBody>
      </p:sp>
      <p:sp>
        <p:nvSpPr>
          <p:cNvPr id="5" name="Content Placeholder 2"/>
          <p:cNvSpPr txBox="1">
            <a:spLocks/>
          </p:cNvSpPr>
          <p:nvPr/>
        </p:nvSpPr>
        <p:spPr>
          <a:xfrm>
            <a:off x="0" y="2442352"/>
            <a:ext cx="3540143" cy="24153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t>LeNet</a:t>
            </a:r>
            <a:r>
              <a:rPr lang="en-US" dirty="0" smtClean="0"/>
              <a:t>, 1998</a:t>
            </a:r>
          </a:p>
          <a:p>
            <a:r>
              <a:rPr lang="en-US" dirty="0" err="1" smtClean="0"/>
              <a:t>AlexNet</a:t>
            </a:r>
            <a:r>
              <a:rPr lang="en-US" dirty="0" smtClean="0"/>
              <a:t>, 2012</a:t>
            </a:r>
          </a:p>
          <a:p>
            <a:r>
              <a:rPr lang="en-US" dirty="0" err="1" smtClean="0"/>
              <a:t>VGGNet</a:t>
            </a:r>
            <a:r>
              <a:rPr lang="en-US" dirty="0" smtClean="0"/>
              <a:t>, 2014</a:t>
            </a:r>
          </a:p>
          <a:p>
            <a:r>
              <a:rPr lang="en-US" dirty="0" err="1" smtClean="0"/>
              <a:t>ResNet</a:t>
            </a:r>
            <a:r>
              <a:rPr lang="en-US" dirty="0" smtClean="0"/>
              <a:t>, 2015</a:t>
            </a:r>
            <a:endParaRPr lang="en-US" dirty="0"/>
          </a:p>
        </p:txBody>
      </p:sp>
      <p:pic>
        <p:nvPicPr>
          <p:cNvPr id="3" name="Picture 2"/>
          <p:cNvPicPr>
            <a:picLocks noChangeAspect="1"/>
          </p:cNvPicPr>
          <p:nvPr/>
        </p:nvPicPr>
        <p:blipFill>
          <a:blip r:embed="rId3"/>
          <a:stretch>
            <a:fillRect/>
          </a:stretch>
        </p:blipFill>
        <p:spPr>
          <a:xfrm>
            <a:off x="2927176" y="1953490"/>
            <a:ext cx="6011936" cy="3055791"/>
          </a:xfrm>
          <a:prstGeom prst="rect">
            <a:avLst/>
          </a:prstGeom>
        </p:spPr>
      </p:pic>
    </p:spTree>
    <p:extLst>
      <p:ext uri="{BB962C8B-B14F-4D97-AF65-F5344CB8AC3E}">
        <p14:creationId xmlns:p14="http://schemas.microsoft.com/office/powerpoint/2010/main" val="1006978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HK" dirty="0" err="1" smtClean="0"/>
              <a:t>VGGNet</a:t>
            </a:r>
            <a:endParaRPr lang="en-US" dirty="0"/>
          </a:p>
        </p:txBody>
      </p:sp>
      <p:sp>
        <p:nvSpPr>
          <p:cNvPr id="7" name="Content Placeholder 5"/>
          <p:cNvSpPr>
            <a:spLocks noGrp="1"/>
          </p:cNvSpPr>
          <p:nvPr>
            <p:ph idx="1"/>
          </p:nvPr>
        </p:nvSpPr>
        <p:spPr>
          <a:xfrm>
            <a:off x="568036" y="2099889"/>
            <a:ext cx="2723804" cy="3901902"/>
          </a:xfrm>
        </p:spPr>
        <p:txBody>
          <a:bodyPr/>
          <a:lstStyle/>
          <a:p>
            <a:r>
              <a:rPr lang="en-HK" dirty="0" smtClean="0"/>
              <a:t>16 layers</a:t>
            </a:r>
          </a:p>
          <a:p>
            <a:r>
              <a:rPr lang="en-HK" dirty="0" smtClean="0"/>
              <a:t>Only 3*3 convolutions</a:t>
            </a:r>
          </a:p>
          <a:p>
            <a:r>
              <a:rPr lang="en-HK" dirty="0" smtClean="0"/>
              <a:t>138 million parameters</a:t>
            </a:r>
            <a:endParaRPr lang="en-US" dirty="0"/>
          </a:p>
        </p:txBody>
      </p:sp>
      <p:pic>
        <p:nvPicPr>
          <p:cNvPr id="4" name="Picture 3"/>
          <p:cNvPicPr>
            <a:picLocks noChangeAspect="1"/>
          </p:cNvPicPr>
          <p:nvPr/>
        </p:nvPicPr>
        <p:blipFill>
          <a:blip r:embed="rId2"/>
          <a:stretch>
            <a:fillRect/>
          </a:stretch>
        </p:blipFill>
        <p:spPr>
          <a:xfrm>
            <a:off x="3759027" y="2913711"/>
            <a:ext cx="2283391" cy="3524033"/>
          </a:xfrm>
          <a:prstGeom prst="rect">
            <a:avLst/>
          </a:prstGeom>
        </p:spPr>
      </p:pic>
      <p:pic>
        <p:nvPicPr>
          <p:cNvPr id="5" name="Picture 4"/>
          <p:cNvPicPr>
            <a:picLocks noChangeAspect="1"/>
          </p:cNvPicPr>
          <p:nvPr/>
        </p:nvPicPr>
        <p:blipFill>
          <a:blip r:embed="rId3"/>
          <a:stretch>
            <a:fillRect/>
          </a:stretch>
        </p:blipFill>
        <p:spPr>
          <a:xfrm>
            <a:off x="6253769" y="274638"/>
            <a:ext cx="2221680" cy="6163106"/>
          </a:xfrm>
          <a:prstGeom prst="rect">
            <a:avLst/>
          </a:prstGeom>
        </p:spPr>
      </p:pic>
    </p:spTree>
    <p:extLst>
      <p:ext uri="{BB962C8B-B14F-4D97-AF65-F5344CB8AC3E}">
        <p14:creationId xmlns:p14="http://schemas.microsoft.com/office/powerpoint/2010/main" val="991591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ResNet</a:t>
            </a:r>
            <a:endParaRPr lang="en-US" dirty="0"/>
          </a:p>
        </p:txBody>
      </p:sp>
      <p:pic>
        <p:nvPicPr>
          <p:cNvPr id="5" name="Picture 4"/>
          <p:cNvPicPr>
            <a:picLocks noChangeAspect="1"/>
          </p:cNvPicPr>
          <p:nvPr/>
        </p:nvPicPr>
        <p:blipFill>
          <a:blip r:embed="rId2"/>
          <a:stretch>
            <a:fillRect/>
          </a:stretch>
        </p:blipFill>
        <p:spPr>
          <a:xfrm>
            <a:off x="1788280" y="1749641"/>
            <a:ext cx="3886200" cy="2324100"/>
          </a:xfrm>
          <a:prstGeom prst="rect">
            <a:avLst/>
          </a:prstGeom>
        </p:spPr>
      </p:pic>
      <p:sp>
        <p:nvSpPr>
          <p:cNvPr id="6" name="Content Placeholder 5"/>
          <p:cNvSpPr>
            <a:spLocks noGrp="1"/>
          </p:cNvSpPr>
          <p:nvPr>
            <p:ph idx="1"/>
          </p:nvPr>
        </p:nvSpPr>
        <p:spPr>
          <a:xfrm>
            <a:off x="1884218" y="4751965"/>
            <a:ext cx="4895273" cy="3477636"/>
          </a:xfrm>
        </p:spPr>
        <p:txBody>
          <a:bodyPr/>
          <a:lstStyle/>
          <a:p>
            <a:r>
              <a:rPr lang="en-HK" dirty="0" smtClean="0"/>
              <a:t>152 layers</a:t>
            </a:r>
          </a:p>
          <a:p>
            <a:r>
              <a:rPr lang="en-HK" dirty="0" smtClean="0"/>
              <a:t>ResNet50</a:t>
            </a:r>
            <a:endParaRPr lang="en-US" dirty="0"/>
          </a:p>
        </p:txBody>
      </p:sp>
      <p:pic>
        <p:nvPicPr>
          <p:cNvPr id="3" name="Picture 2"/>
          <p:cNvPicPr>
            <a:picLocks noChangeAspect="1"/>
          </p:cNvPicPr>
          <p:nvPr/>
        </p:nvPicPr>
        <p:blipFill>
          <a:blip r:embed="rId3"/>
          <a:stretch>
            <a:fillRect/>
          </a:stretch>
        </p:blipFill>
        <p:spPr>
          <a:xfrm>
            <a:off x="6297352" y="75133"/>
            <a:ext cx="1750977" cy="6679651"/>
          </a:xfrm>
          <a:prstGeom prst="rect">
            <a:avLst/>
          </a:prstGeom>
        </p:spPr>
      </p:pic>
    </p:spTree>
    <p:extLst>
      <p:ext uri="{BB962C8B-B14F-4D97-AF65-F5344CB8AC3E}">
        <p14:creationId xmlns:p14="http://schemas.microsoft.com/office/powerpoint/2010/main" val="755360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Computational complexity</a:t>
            </a:r>
            <a:endParaRPr lang="en-US" dirty="0"/>
          </a:p>
        </p:txBody>
      </p:sp>
      <p:sp>
        <p:nvSpPr>
          <p:cNvPr id="3" name="Content Placeholder 2"/>
          <p:cNvSpPr>
            <a:spLocks noGrp="1"/>
          </p:cNvSpPr>
          <p:nvPr>
            <p:ph idx="1"/>
          </p:nvPr>
        </p:nvSpPr>
        <p:spPr>
          <a:xfrm>
            <a:off x="581891" y="501683"/>
            <a:ext cx="8229600" cy="4525963"/>
          </a:xfrm>
        </p:spPr>
        <p:txBody>
          <a:bodyPr>
            <a:normAutofit/>
          </a:bodyPr>
          <a:lstStyle/>
          <a:p>
            <a:pPr marL="0" indent="0">
              <a:buNone/>
            </a:pPr>
            <a:endParaRPr lang="en-US" dirty="0" smtClean="0"/>
          </a:p>
          <a:p>
            <a:endParaRPr lang="en-US" dirty="0"/>
          </a:p>
          <a:p>
            <a:r>
              <a:rPr lang="en-US" dirty="0" smtClean="0"/>
              <a:t>The memory bottleneck</a:t>
            </a:r>
          </a:p>
          <a:p>
            <a:r>
              <a:rPr lang="en-US" dirty="0" smtClean="0"/>
              <a:t>GPU, a few GB</a:t>
            </a:r>
          </a:p>
        </p:txBody>
      </p:sp>
      <p:pic>
        <p:nvPicPr>
          <p:cNvPr id="4" name="Picture 3"/>
          <p:cNvPicPr>
            <a:picLocks noChangeAspect="1"/>
          </p:cNvPicPr>
          <p:nvPr/>
        </p:nvPicPr>
        <p:blipFill>
          <a:blip r:embed="rId2"/>
          <a:stretch>
            <a:fillRect/>
          </a:stretch>
        </p:blipFill>
        <p:spPr>
          <a:xfrm>
            <a:off x="457200" y="2654042"/>
            <a:ext cx="7818967" cy="4025035"/>
          </a:xfrm>
          <a:prstGeom prst="rect">
            <a:avLst/>
          </a:prstGeom>
        </p:spPr>
      </p:pic>
    </p:spTree>
    <p:extLst>
      <p:ext uri="{BB962C8B-B14F-4D97-AF65-F5344CB8AC3E}">
        <p14:creationId xmlns:p14="http://schemas.microsoft.com/office/powerpoint/2010/main" val="3760472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430" y="50345"/>
            <a:ext cx="8229600" cy="1143000"/>
          </a:xfrm>
        </p:spPr>
        <p:txBody>
          <a:bodyPr>
            <a:normAutofit/>
          </a:bodyPr>
          <a:lstStyle/>
          <a:p>
            <a:r>
              <a:rPr lang="en-US" dirty="0" smtClean="0"/>
              <a:t>Stochastic Gradient Descent</a:t>
            </a:r>
            <a:endParaRPr lang="en-US" dirty="0"/>
          </a:p>
        </p:txBody>
      </p:sp>
      <p:sp>
        <p:nvSpPr>
          <p:cNvPr id="4" name="Content Placeholder 3"/>
          <p:cNvSpPr>
            <a:spLocks noGrp="1"/>
          </p:cNvSpPr>
          <p:nvPr>
            <p:ph idx="1"/>
          </p:nvPr>
        </p:nvSpPr>
        <p:spPr>
          <a:xfrm>
            <a:off x="648393" y="1874520"/>
            <a:ext cx="7456516" cy="4601095"/>
          </a:xfrm>
        </p:spPr>
        <p:txBody>
          <a:bodyPr/>
          <a:lstStyle/>
          <a:p>
            <a:r>
              <a:rPr lang="en-US" dirty="0"/>
              <a:t>Gradient descent, follows the gradient of an entire training set downhill</a:t>
            </a:r>
          </a:p>
          <a:p>
            <a:endParaRPr lang="en-US" dirty="0"/>
          </a:p>
          <a:p>
            <a:r>
              <a:rPr lang="en-US" dirty="0"/>
              <a:t>Stochastic gradient descent, follows the gradient of randomly selected </a:t>
            </a:r>
            <a:r>
              <a:rPr lang="en-US" dirty="0" err="1"/>
              <a:t>minbatches</a:t>
            </a:r>
            <a:r>
              <a:rPr lang="en-US" dirty="0"/>
              <a:t> downhill</a:t>
            </a:r>
          </a:p>
          <a:p>
            <a:endParaRPr lang="en-US" dirty="0"/>
          </a:p>
        </p:txBody>
      </p:sp>
    </p:spTree>
    <p:extLst>
      <p:ext uri="{BB962C8B-B14F-4D97-AF65-F5344CB8AC3E}">
        <p14:creationId xmlns:p14="http://schemas.microsoft.com/office/powerpoint/2010/main" val="3236368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430" y="50345"/>
            <a:ext cx="8229600" cy="1143000"/>
          </a:xfrm>
        </p:spPr>
        <p:txBody>
          <a:bodyPr>
            <a:normAutofit/>
          </a:bodyPr>
          <a:lstStyle/>
          <a:p>
            <a:r>
              <a:rPr lang="en-US" dirty="0" smtClean="0"/>
              <a:t>The dropout regularization</a:t>
            </a:r>
            <a:endParaRPr lang="en-US" dirty="0"/>
          </a:p>
        </p:txBody>
      </p:sp>
      <p:sp>
        <p:nvSpPr>
          <p:cNvPr id="3" name="Content Placeholder 2"/>
          <p:cNvSpPr>
            <a:spLocks noGrp="1"/>
          </p:cNvSpPr>
          <p:nvPr>
            <p:ph idx="1"/>
          </p:nvPr>
        </p:nvSpPr>
        <p:spPr>
          <a:xfrm>
            <a:off x="785003" y="3521809"/>
            <a:ext cx="7875917" cy="3808358"/>
          </a:xfrm>
        </p:spPr>
        <p:txBody>
          <a:bodyPr>
            <a:normAutofit/>
          </a:bodyPr>
          <a:lstStyle/>
          <a:p>
            <a:pPr marL="0" indent="0">
              <a:buNone/>
            </a:pPr>
            <a:endParaRPr lang="en-US" sz="2000" dirty="0"/>
          </a:p>
          <a:p>
            <a:r>
              <a:rPr lang="en-US" sz="2000" dirty="0" smtClean="0"/>
              <a:t>Randomly shutdown a subset of units in training</a:t>
            </a:r>
          </a:p>
          <a:p>
            <a:r>
              <a:rPr lang="en-US" sz="2000" dirty="0" smtClean="0"/>
              <a:t>It is a sparse representation</a:t>
            </a:r>
          </a:p>
          <a:p>
            <a:r>
              <a:rPr lang="en-US" sz="2000" dirty="0" smtClean="0"/>
              <a:t>It is a different net each time, but all nets share the parameters</a:t>
            </a:r>
          </a:p>
          <a:p>
            <a:pPr lvl="1"/>
            <a:r>
              <a:rPr lang="en-US" sz="1800" dirty="0" smtClean="0"/>
              <a:t>A net with n units can be seen as a collection of 2^n possible thinned nets, all of which share weights.</a:t>
            </a:r>
          </a:p>
          <a:p>
            <a:pPr lvl="1"/>
            <a:r>
              <a:rPr lang="en-US" sz="1800" dirty="0" smtClean="0"/>
              <a:t>At test time, it is a single net with averaging</a:t>
            </a:r>
          </a:p>
          <a:p>
            <a:r>
              <a:rPr lang="en-US" sz="2000" dirty="0" smtClean="0"/>
              <a:t>Avoid over-fitting</a:t>
            </a:r>
          </a:p>
        </p:txBody>
      </p:sp>
      <p:pic>
        <p:nvPicPr>
          <p:cNvPr id="5" name="Picture 4"/>
          <p:cNvPicPr>
            <a:picLocks noChangeAspect="1"/>
          </p:cNvPicPr>
          <p:nvPr/>
        </p:nvPicPr>
        <p:blipFill>
          <a:blip r:embed="rId3"/>
          <a:stretch>
            <a:fillRect/>
          </a:stretch>
        </p:blipFill>
        <p:spPr>
          <a:xfrm>
            <a:off x="2408538" y="1464731"/>
            <a:ext cx="3861096" cy="2062605"/>
          </a:xfrm>
          <a:prstGeom prst="rect">
            <a:avLst/>
          </a:prstGeom>
        </p:spPr>
      </p:pic>
    </p:spTree>
    <p:extLst>
      <p:ext uri="{BB962C8B-B14F-4D97-AF65-F5344CB8AC3E}">
        <p14:creationId xmlns:p14="http://schemas.microsoft.com/office/powerpoint/2010/main" val="448495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B4C5220-CF34-46F6-AB2D-E5AC308DF472}" type="slidenum">
              <a:rPr lang="fr-FR" altLang="en-US" sz="1400" smtClean="0"/>
              <a:pPr>
                <a:spcBef>
                  <a:spcPct val="0"/>
                </a:spcBef>
                <a:buFontTx/>
                <a:buNone/>
              </a:pPr>
              <a:t>8</a:t>
            </a:fld>
            <a:endParaRPr lang="fr-FR" altLang="en-US" sz="1400" smtClean="0"/>
          </a:p>
        </p:txBody>
      </p:sp>
      <p:sp>
        <p:nvSpPr>
          <p:cNvPr id="30723" name="Text Box 2"/>
          <p:cNvSpPr txBox="1">
            <a:spLocks noChangeArrowheads="1"/>
          </p:cNvSpPr>
          <p:nvPr/>
        </p:nvSpPr>
        <p:spPr bwMode="auto">
          <a:xfrm>
            <a:off x="304800" y="1490663"/>
            <a:ext cx="8183563" cy="329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250000"/>
              </a:lnSpc>
              <a:spcBef>
                <a:spcPct val="0"/>
              </a:spcBef>
            </a:pPr>
            <a:r>
              <a:rPr lang="en-US" altLang="en-US" sz="2800"/>
              <a:t> Vector space to affine: isomorph, one-to-one</a:t>
            </a:r>
          </a:p>
          <a:p>
            <a:pPr>
              <a:lnSpc>
                <a:spcPct val="250000"/>
              </a:lnSpc>
              <a:spcBef>
                <a:spcPct val="0"/>
              </a:spcBef>
            </a:pPr>
            <a:r>
              <a:rPr lang="en-US" altLang="en-US" sz="2800"/>
              <a:t> vector to Euclidean as an enrichment: scalar prod.</a:t>
            </a:r>
          </a:p>
          <a:p>
            <a:pPr>
              <a:lnSpc>
                <a:spcPct val="250000"/>
              </a:lnSpc>
              <a:spcBef>
                <a:spcPct val="0"/>
              </a:spcBef>
            </a:pPr>
            <a:r>
              <a:rPr lang="en-US" altLang="en-US" sz="2800"/>
              <a:t> affine to projective as an extension: add ideal elements</a:t>
            </a:r>
          </a:p>
        </p:txBody>
      </p:sp>
      <p:sp>
        <p:nvSpPr>
          <p:cNvPr id="30724" name="Text Box 4"/>
          <p:cNvSpPr txBox="1">
            <a:spLocks noChangeArrowheads="1"/>
          </p:cNvSpPr>
          <p:nvPr/>
        </p:nvSpPr>
        <p:spPr bwMode="auto">
          <a:xfrm>
            <a:off x="2209800" y="2514600"/>
            <a:ext cx="278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Pts, lines, parallelism</a:t>
            </a:r>
          </a:p>
        </p:txBody>
      </p:sp>
      <p:sp>
        <p:nvSpPr>
          <p:cNvPr id="30725" name="Text Box 5"/>
          <p:cNvSpPr txBox="1">
            <a:spLocks noChangeArrowheads="1"/>
          </p:cNvSpPr>
          <p:nvPr/>
        </p:nvSpPr>
        <p:spPr bwMode="auto">
          <a:xfrm>
            <a:off x="2286000" y="3581400"/>
            <a:ext cx="3143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Angle, distances, circles</a:t>
            </a:r>
          </a:p>
        </p:txBody>
      </p:sp>
      <p:sp>
        <p:nvSpPr>
          <p:cNvPr id="30726" name="Text Box 6"/>
          <p:cNvSpPr txBox="1">
            <a:spLocks noChangeArrowheads="1"/>
          </p:cNvSpPr>
          <p:nvPr/>
        </p:nvSpPr>
        <p:spPr bwMode="auto">
          <a:xfrm>
            <a:off x="2438400" y="4724400"/>
            <a:ext cx="1824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Pts at infinity</a:t>
            </a:r>
          </a:p>
        </p:txBody>
      </p:sp>
    </p:spTree>
    <p:extLst>
      <p:ext uri="{BB962C8B-B14F-4D97-AF65-F5344CB8AC3E}">
        <p14:creationId xmlns:p14="http://schemas.microsoft.com/office/powerpoint/2010/main" val="1542658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Ensemble methods</a:t>
            </a:r>
            <a:endParaRPr lang="en-US" dirty="0"/>
          </a:p>
        </p:txBody>
      </p:sp>
      <p:sp>
        <p:nvSpPr>
          <p:cNvPr id="3" name="Content Placeholder 2"/>
          <p:cNvSpPr>
            <a:spLocks noGrp="1"/>
          </p:cNvSpPr>
          <p:nvPr>
            <p:ph idx="1"/>
          </p:nvPr>
        </p:nvSpPr>
        <p:spPr>
          <a:xfrm>
            <a:off x="614855" y="1417638"/>
            <a:ext cx="8229600" cy="4525963"/>
          </a:xfrm>
        </p:spPr>
        <p:txBody>
          <a:bodyPr>
            <a:normAutofit/>
          </a:bodyPr>
          <a:lstStyle/>
          <a:p>
            <a:pPr marL="0" indent="0">
              <a:buNone/>
            </a:pPr>
            <a:endParaRPr lang="en-US" dirty="0"/>
          </a:p>
          <a:p>
            <a:r>
              <a:rPr lang="en-US" dirty="0" smtClean="0"/>
              <a:t>Bagging (bootstrap aggregating), model averaging, ensemble methods</a:t>
            </a:r>
          </a:p>
          <a:p>
            <a:pPr lvl="1"/>
            <a:r>
              <a:rPr lang="en-US" dirty="0" smtClean="0"/>
              <a:t>Model averaging outperforms, with increased computation and memory</a:t>
            </a:r>
          </a:p>
          <a:p>
            <a:pPr lvl="1"/>
            <a:r>
              <a:rPr lang="en-US" dirty="0" smtClean="0"/>
              <a:t>Model averaging is discouraged when benchmarking for publications</a:t>
            </a:r>
          </a:p>
          <a:p>
            <a:r>
              <a:rPr lang="en-US" dirty="0" smtClean="0"/>
              <a:t>Boosting, an ensemble method, constructs an ensemble with higher capacity than the individual models</a:t>
            </a:r>
          </a:p>
        </p:txBody>
      </p:sp>
    </p:spTree>
    <p:extLst>
      <p:ext uri="{BB962C8B-B14F-4D97-AF65-F5344CB8AC3E}">
        <p14:creationId xmlns:p14="http://schemas.microsoft.com/office/powerpoint/2010/main" val="458003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Batch normalization</a:t>
            </a:r>
            <a:endParaRPr lang="en-US" dirty="0"/>
          </a:p>
        </p:txBody>
      </p:sp>
      <p:sp>
        <p:nvSpPr>
          <p:cNvPr id="3" name="Content Placeholder 2"/>
          <p:cNvSpPr>
            <a:spLocks noGrp="1"/>
          </p:cNvSpPr>
          <p:nvPr>
            <p:ph idx="1"/>
          </p:nvPr>
        </p:nvSpPr>
        <p:spPr>
          <a:xfrm>
            <a:off x="614855" y="1334199"/>
            <a:ext cx="8229600" cy="4525963"/>
          </a:xfrm>
        </p:spPr>
        <p:txBody>
          <a:bodyPr>
            <a:normAutofit lnSpcReduction="10000"/>
          </a:bodyPr>
          <a:lstStyle/>
          <a:p>
            <a:pPr marL="0" indent="0">
              <a:buNone/>
            </a:pPr>
            <a:endParaRPr lang="en-US" dirty="0" smtClean="0"/>
          </a:p>
          <a:p>
            <a:endParaRPr lang="en-US" dirty="0"/>
          </a:p>
          <a:p>
            <a:r>
              <a:rPr lang="en-US" dirty="0" smtClean="0"/>
              <a:t>After convolution, before nonlinearity</a:t>
            </a:r>
          </a:p>
          <a:p>
            <a:r>
              <a:rPr lang="en-US" dirty="0" smtClean="0"/>
              <a:t>‘Batch’ as it is done for a subset of data</a:t>
            </a:r>
          </a:p>
          <a:p>
            <a:r>
              <a:rPr lang="en-US" dirty="0" smtClean="0"/>
              <a:t>Instead of 0-1 (zero mean unit variance) input, the distribution will be learnt, even undone if necessary</a:t>
            </a:r>
          </a:p>
          <a:p>
            <a:endParaRPr lang="en-US" dirty="0" smtClean="0"/>
          </a:p>
          <a:p>
            <a:r>
              <a:rPr lang="en-US" dirty="0"/>
              <a:t>The data normalization or PCA/whitening is common in general NN, but in CNN, the ‘normalization layer’ has been shown to be minimal </a:t>
            </a:r>
            <a:r>
              <a:rPr lang="en-US" dirty="0" smtClean="0"/>
              <a:t>in some nets as </a:t>
            </a:r>
            <a:r>
              <a:rPr lang="en-US" dirty="0"/>
              <a:t>well.</a:t>
            </a:r>
          </a:p>
          <a:p>
            <a:endParaRPr lang="en-US" dirty="0" smtClean="0"/>
          </a:p>
        </p:txBody>
      </p:sp>
    </p:spTree>
    <p:extLst>
      <p:ext uri="{BB962C8B-B14F-4D97-AF65-F5344CB8AC3E}">
        <p14:creationId xmlns:p14="http://schemas.microsoft.com/office/powerpoint/2010/main" val="230620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566" y="-230333"/>
            <a:ext cx="8229600" cy="1143000"/>
          </a:xfrm>
        </p:spPr>
        <p:txBody>
          <a:bodyPr/>
          <a:lstStyle/>
          <a:p>
            <a:r>
              <a:rPr lang="en-US" dirty="0" smtClean="0"/>
              <a:t>Open questions</a:t>
            </a:r>
            <a:endParaRPr lang="en-US" dirty="0"/>
          </a:p>
        </p:txBody>
      </p:sp>
      <p:sp>
        <p:nvSpPr>
          <p:cNvPr id="3" name="Content Placeholder 2"/>
          <p:cNvSpPr>
            <a:spLocks noGrp="1"/>
          </p:cNvSpPr>
          <p:nvPr>
            <p:ph idx="1"/>
          </p:nvPr>
        </p:nvSpPr>
        <p:spPr>
          <a:xfrm>
            <a:off x="609600" y="1206051"/>
            <a:ext cx="8229600" cy="4525963"/>
          </a:xfrm>
        </p:spPr>
        <p:txBody>
          <a:bodyPr>
            <a:normAutofit/>
          </a:bodyPr>
          <a:lstStyle/>
          <a:p>
            <a:pPr marL="0" indent="0">
              <a:buNone/>
            </a:pPr>
            <a:endParaRPr lang="en-US" dirty="0" smtClean="0"/>
          </a:p>
          <a:p>
            <a:r>
              <a:rPr lang="en-US" dirty="0" smtClean="0"/>
              <a:t>Networks are non-convex</a:t>
            </a:r>
          </a:p>
          <a:p>
            <a:pPr lvl="1"/>
            <a:r>
              <a:rPr lang="en-US" dirty="0" smtClean="0"/>
              <a:t>Need regularization</a:t>
            </a:r>
          </a:p>
          <a:p>
            <a:r>
              <a:rPr lang="en-US" dirty="0" smtClean="0"/>
              <a:t>Smaller networks are hard to train with local methods</a:t>
            </a:r>
          </a:p>
          <a:p>
            <a:pPr lvl="1"/>
            <a:r>
              <a:rPr lang="en-US" dirty="0" smtClean="0"/>
              <a:t>Local minima are bad, in loss, not stable, large variance</a:t>
            </a:r>
          </a:p>
          <a:p>
            <a:r>
              <a:rPr lang="en-US" dirty="0" smtClean="0"/>
              <a:t>Bigger ones are easier</a:t>
            </a:r>
          </a:p>
          <a:p>
            <a:pPr lvl="1"/>
            <a:r>
              <a:rPr lang="en-US" dirty="0"/>
              <a:t>More local minima, but better, more stable, small </a:t>
            </a:r>
            <a:r>
              <a:rPr lang="en-US" dirty="0" smtClean="0"/>
              <a:t>variance</a:t>
            </a:r>
          </a:p>
          <a:p>
            <a:r>
              <a:rPr lang="en-US" dirty="0" smtClean="0"/>
              <a:t>As big as the computational power, and data!</a:t>
            </a:r>
          </a:p>
          <a:p>
            <a:endParaRPr lang="en-US" dirty="0"/>
          </a:p>
          <a:p>
            <a:endParaRPr lang="en-US" dirty="0" smtClean="0"/>
          </a:p>
          <a:p>
            <a:endParaRPr lang="en-US" dirty="0"/>
          </a:p>
          <a:p>
            <a:endParaRPr lang="en-US" dirty="0" smtClean="0"/>
          </a:p>
        </p:txBody>
      </p:sp>
      <p:sp>
        <p:nvSpPr>
          <p:cNvPr id="5" name="Content Placeholder 2"/>
          <p:cNvSpPr txBox="1">
            <a:spLocks/>
          </p:cNvSpPr>
          <p:nvPr/>
        </p:nvSpPr>
        <p:spPr>
          <a:xfrm>
            <a:off x="609600" y="730276"/>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101731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566" y="-230333"/>
            <a:ext cx="8229600" cy="1143000"/>
          </a:xfrm>
        </p:spPr>
        <p:txBody>
          <a:bodyPr>
            <a:normAutofit fontScale="90000"/>
          </a:bodyPr>
          <a:lstStyle/>
          <a:p>
            <a:r>
              <a:rPr lang="en-US" dirty="0" smtClean="0"/>
              <a:t>Local minima, saddle points, and plateaus?</a:t>
            </a:r>
            <a:endParaRPr lang="en-US" dirty="0"/>
          </a:p>
        </p:txBody>
      </p:sp>
      <p:sp>
        <p:nvSpPr>
          <p:cNvPr id="5" name="Content Placeholder 2"/>
          <p:cNvSpPr txBox="1">
            <a:spLocks/>
          </p:cNvSpPr>
          <p:nvPr/>
        </p:nvSpPr>
        <p:spPr>
          <a:xfrm>
            <a:off x="511122" y="916377"/>
            <a:ext cx="8229600" cy="452596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don’t care about finding the exact </a:t>
            </a:r>
            <a:r>
              <a:rPr lang="en-US" dirty="0" err="1" smtClean="0"/>
              <a:t>mimimum</a:t>
            </a:r>
            <a:r>
              <a:rPr lang="en-US" dirty="0" smtClean="0"/>
              <a:t>, we only want to obtain good generalization error by reducing the function value.</a:t>
            </a:r>
          </a:p>
          <a:p>
            <a:endParaRPr lang="en-US" dirty="0"/>
          </a:p>
          <a:p>
            <a:r>
              <a:rPr lang="en-US" dirty="0" smtClean="0"/>
              <a:t>In low-dimensional, local minima are common.</a:t>
            </a:r>
          </a:p>
          <a:p>
            <a:r>
              <a:rPr lang="en-US" dirty="0" smtClean="0"/>
              <a:t>In higher dimensional, local minima are rare, and saddle points are more common.</a:t>
            </a:r>
          </a:p>
          <a:p>
            <a:pPr lvl="1"/>
            <a:r>
              <a:rPr lang="en-US" dirty="0" smtClean="0"/>
              <a:t>The Hessian at a local </a:t>
            </a:r>
            <a:r>
              <a:rPr lang="en-US" dirty="0" err="1" smtClean="0"/>
              <a:t>mimimum</a:t>
            </a:r>
            <a:r>
              <a:rPr lang="en-US" dirty="0" smtClean="0"/>
              <a:t> has all positive eigenvalues. The Hessian at a saddle point has a </a:t>
            </a:r>
            <a:r>
              <a:rPr lang="en-US" dirty="0" err="1" smtClean="0"/>
              <a:t>micture</a:t>
            </a:r>
            <a:r>
              <a:rPr lang="en-US" dirty="0" smtClean="0"/>
              <a:t> of </a:t>
            </a:r>
            <a:r>
              <a:rPr lang="en-US" dirty="0" err="1" smtClean="0"/>
              <a:t>pos</a:t>
            </a:r>
            <a:r>
              <a:rPr lang="en-US" dirty="0" smtClean="0"/>
              <a:t> and </a:t>
            </a:r>
            <a:r>
              <a:rPr lang="en-US" dirty="0" err="1" smtClean="0"/>
              <a:t>neg</a:t>
            </a:r>
            <a:r>
              <a:rPr lang="en-US" dirty="0" smtClean="0"/>
              <a:t> eigenvalues.</a:t>
            </a:r>
          </a:p>
          <a:p>
            <a:pPr lvl="1"/>
            <a:r>
              <a:rPr lang="en-US" dirty="0" smtClean="0"/>
              <a:t>It is exponentially unlikely that all n will have the same sign  in high n-dim </a:t>
            </a:r>
            <a:endParaRPr lang="en-US" dirty="0"/>
          </a:p>
        </p:txBody>
      </p:sp>
      <p:sp>
        <p:nvSpPr>
          <p:cNvPr id="4" name="Content Placeholder 3"/>
          <p:cNvSpPr>
            <a:spLocks noGrp="1"/>
          </p:cNvSpPr>
          <p:nvPr>
            <p:ph idx="1"/>
          </p:nvPr>
        </p:nvSpPr>
        <p:spPr>
          <a:xfrm>
            <a:off x="320566" y="5464111"/>
            <a:ext cx="8229600" cy="4525963"/>
          </a:xfrm>
        </p:spPr>
        <p:txBody>
          <a:bodyPr/>
          <a:lstStyle/>
          <a:p>
            <a:endParaRPr lang="en-US"/>
          </a:p>
        </p:txBody>
      </p:sp>
    </p:spTree>
    <p:extLst>
      <p:ext uri="{BB962C8B-B14F-4D97-AF65-F5344CB8AC3E}">
        <p14:creationId xmlns:p14="http://schemas.microsoft.com/office/powerpoint/2010/main" val="2079142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284" y="2036619"/>
            <a:ext cx="8337665" cy="1982525"/>
          </a:xfrm>
        </p:spPr>
        <p:txBody>
          <a:bodyPr>
            <a:normAutofit/>
          </a:bodyPr>
          <a:lstStyle/>
          <a:p>
            <a:r>
              <a:rPr lang="en-US" sz="4400" b="1" dirty="0" smtClean="0"/>
              <a:t>CNN applications</a:t>
            </a:r>
            <a:endParaRPr lang="en-US" sz="4400" dirty="0"/>
          </a:p>
        </p:txBody>
      </p:sp>
    </p:spTree>
    <p:extLst>
      <p:ext uri="{BB962C8B-B14F-4D97-AF65-F5344CB8AC3E}">
        <p14:creationId xmlns:p14="http://schemas.microsoft.com/office/powerpoint/2010/main" val="3419525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applications</a:t>
            </a:r>
            <a:endParaRPr lang="en-US" dirty="0"/>
          </a:p>
        </p:txBody>
      </p:sp>
      <p:sp>
        <p:nvSpPr>
          <p:cNvPr id="3" name="Content Placeholder 2"/>
          <p:cNvSpPr>
            <a:spLocks noGrp="1"/>
          </p:cNvSpPr>
          <p:nvPr>
            <p:ph idx="1"/>
          </p:nvPr>
        </p:nvSpPr>
        <p:spPr/>
        <p:txBody>
          <a:bodyPr>
            <a:normAutofit lnSpcReduction="10000"/>
          </a:bodyPr>
          <a:lstStyle/>
          <a:p>
            <a:r>
              <a:rPr lang="en-US" dirty="0" smtClean="0"/>
              <a:t>Transfer learning</a:t>
            </a:r>
          </a:p>
          <a:p>
            <a:r>
              <a:rPr lang="en-US" dirty="0" smtClean="0"/>
              <a:t>Fine-tuning the CNN</a:t>
            </a:r>
          </a:p>
          <a:p>
            <a:pPr lvl="1"/>
            <a:r>
              <a:rPr lang="en-US" dirty="0" smtClean="0"/>
              <a:t>Keep some early layers</a:t>
            </a:r>
          </a:p>
          <a:p>
            <a:pPr lvl="2"/>
            <a:r>
              <a:rPr lang="en-US" dirty="0" smtClean="0"/>
              <a:t>Early layers contain more generic features, edges, color blobs</a:t>
            </a:r>
          </a:p>
          <a:p>
            <a:pPr lvl="2"/>
            <a:r>
              <a:rPr lang="en-US" dirty="0" smtClean="0"/>
              <a:t>Common to many visual tasks</a:t>
            </a:r>
          </a:p>
          <a:p>
            <a:pPr lvl="1"/>
            <a:r>
              <a:rPr lang="en-US" dirty="0" smtClean="0"/>
              <a:t>Fine-tune the later layers</a:t>
            </a:r>
          </a:p>
          <a:p>
            <a:pPr lvl="2"/>
            <a:r>
              <a:rPr lang="en-US" dirty="0" smtClean="0"/>
              <a:t>More specific to the details of the class</a:t>
            </a:r>
            <a:endParaRPr lang="en-US" dirty="0"/>
          </a:p>
          <a:p>
            <a:r>
              <a:rPr lang="en-US" dirty="0" smtClean="0"/>
              <a:t>CNN as feature extractor</a:t>
            </a:r>
          </a:p>
          <a:p>
            <a:pPr lvl="1"/>
            <a:r>
              <a:rPr lang="en-US" dirty="0" smtClean="0"/>
              <a:t>Remove the last fully connected layer</a:t>
            </a:r>
          </a:p>
          <a:p>
            <a:pPr lvl="1"/>
            <a:r>
              <a:rPr lang="en-US" dirty="0" smtClean="0"/>
              <a:t>A kind of descriptor or CNN codes for the image</a:t>
            </a:r>
          </a:p>
          <a:p>
            <a:pPr lvl="1"/>
            <a:r>
              <a:rPr lang="en-US" dirty="0" err="1" smtClean="0"/>
              <a:t>AlexNet</a:t>
            </a:r>
            <a:r>
              <a:rPr lang="en-US" dirty="0" smtClean="0"/>
              <a:t> gives a 4096 Dim descriptor</a:t>
            </a:r>
            <a:endParaRPr lang="en-US" dirty="0"/>
          </a:p>
        </p:txBody>
      </p:sp>
    </p:spTree>
    <p:extLst>
      <p:ext uri="{BB962C8B-B14F-4D97-AF65-F5344CB8AC3E}">
        <p14:creationId xmlns:p14="http://schemas.microsoft.com/office/powerpoint/2010/main" val="650723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CNN classification/recognition nets</a:t>
            </a:r>
            <a:endParaRPr lang="en-US" dirty="0"/>
          </a:p>
        </p:txBody>
      </p:sp>
      <p:sp>
        <p:nvSpPr>
          <p:cNvPr id="3" name="Content Placeholder 2"/>
          <p:cNvSpPr>
            <a:spLocks noGrp="1"/>
          </p:cNvSpPr>
          <p:nvPr>
            <p:ph idx="1"/>
          </p:nvPr>
        </p:nvSpPr>
        <p:spPr/>
        <p:txBody>
          <a:bodyPr>
            <a:normAutofit/>
          </a:bodyPr>
          <a:lstStyle/>
          <a:p>
            <a:r>
              <a:rPr lang="en-US" dirty="0" smtClean="0"/>
              <a:t>CNN layers and fully-connected classification layers</a:t>
            </a:r>
          </a:p>
          <a:p>
            <a:r>
              <a:rPr lang="en-US" dirty="0" smtClean="0"/>
              <a:t>From </a:t>
            </a:r>
            <a:r>
              <a:rPr lang="en-US" dirty="0" err="1" smtClean="0"/>
              <a:t>ResNet</a:t>
            </a:r>
            <a:r>
              <a:rPr lang="en-US" dirty="0" smtClean="0"/>
              <a:t> to </a:t>
            </a:r>
            <a:r>
              <a:rPr lang="en-US" dirty="0" err="1" smtClean="0"/>
              <a:t>DenseNet</a:t>
            </a:r>
            <a:endParaRPr lang="en-US" dirty="0" smtClean="0"/>
          </a:p>
          <a:p>
            <a:pPr lvl="1"/>
            <a:r>
              <a:rPr lang="en-US" dirty="0" smtClean="0"/>
              <a:t>Densely connected</a:t>
            </a:r>
          </a:p>
          <a:p>
            <a:pPr lvl="1"/>
            <a:r>
              <a:rPr lang="en-US" dirty="0" smtClean="0"/>
              <a:t>Feature concatenation </a:t>
            </a:r>
          </a:p>
        </p:txBody>
      </p:sp>
      <p:sp>
        <p:nvSpPr>
          <p:cNvPr id="4" name="Footer Placeholder 3"/>
          <p:cNvSpPr>
            <a:spLocks noGrp="1"/>
          </p:cNvSpPr>
          <p:nvPr>
            <p:ph type="ftr" sz="quarter" idx="11"/>
          </p:nvPr>
        </p:nvSpPr>
        <p:spPr/>
        <p:txBody>
          <a:bodyPr/>
          <a:lstStyle/>
          <a:p>
            <a:r>
              <a:rPr lang="en-US" altLang="zh-TW" smtClean="0"/>
              <a:t>VisGraph, HKUST</a:t>
            </a:r>
            <a:endParaRPr lang="en-US"/>
          </a:p>
        </p:txBody>
      </p:sp>
    </p:spTree>
    <p:extLst>
      <p:ext uri="{BB962C8B-B14F-4D97-AF65-F5344CB8AC3E}">
        <p14:creationId xmlns:p14="http://schemas.microsoft.com/office/powerpoint/2010/main" val="2529853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Fully convolutional nets: semantic segmentation</a:t>
            </a:r>
            <a:endParaRPr lang="en-US" dirty="0"/>
          </a:p>
        </p:txBody>
      </p:sp>
      <p:sp>
        <p:nvSpPr>
          <p:cNvPr id="3" name="Content Placeholder 2"/>
          <p:cNvSpPr>
            <a:spLocks noGrp="1"/>
          </p:cNvSpPr>
          <p:nvPr>
            <p:ph idx="1"/>
          </p:nvPr>
        </p:nvSpPr>
        <p:spPr/>
        <p:txBody>
          <a:bodyPr>
            <a:normAutofit/>
          </a:bodyPr>
          <a:lstStyle/>
          <a:p>
            <a:r>
              <a:rPr lang="en-US" dirty="0" smtClean="0"/>
              <a:t>Classification/recognition nets produce ‘non-spatial’ outputs</a:t>
            </a:r>
          </a:p>
          <a:p>
            <a:pPr lvl="1"/>
            <a:r>
              <a:rPr lang="en-US" dirty="0" smtClean="0"/>
              <a:t>the last fully connected layer has the fixed dimension of classes, throws away spatial coordinates</a:t>
            </a:r>
          </a:p>
          <a:p>
            <a:pPr lvl="1"/>
            <a:endParaRPr lang="en-US" dirty="0"/>
          </a:p>
          <a:p>
            <a:r>
              <a:rPr lang="en-US" dirty="0" smtClean="0"/>
              <a:t>Fully convolutional nets output maps as well</a:t>
            </a:r>
          </a:p>
        </p:txBody>
      </p:sp>
    </p:spTree>
    <p:extLst>
      <p:ext uri="{BB962C8B-B14F-4D97-AF65-F5344CB8AC3E}">
        <p14:creationId xmlns:p14="http://schemas.microsoft.com/office/powerpoint/2010/main" val="3002093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HK" dirty="0" smtClean="0"/>
              <a:t>Semantic segmentation</a:t>
            </a:r>
            <a:endParaRPr lang="en-US" dirty="0"/>
          </a:p>
        </p:txBody>
      </p:sp>
      <p:pic>
        <p:nvPicPr>
          <p:cNvPr id="2" name="Picture 1"/>
          <p:cNvPicPr>
            <a:picLocks noChangeAspect="1"/>
          </p:cNvPicPr>
          <p:nvPr/>
        </p:nvPicPr>
        <p:blipFill>
          <a:blip r:embed="rId2"/>
          <a:stretch>
            <a:fillRect/>
          </a:stretch>
        </p:blipFill>
        <p:spPr>
          <a:xfrm>
            <a:off x="2770564" y="1745673"/>
            <a:ext cx="2752228" cy="4197726"/>
          </a:xfrm>
          <a:prstGeom prst="rect">
            <a:avLst/>
          </a:prstGeom>
        </p:spPr>
      </p:pic>
    </p:spTree>
    <p:extLst>
      <p:ext uri="{BB962C8B-B14F-4D97-AF65-F5344CB8AC3E}">
        <p14:creationId xmlns:p14="http://schemas.microsoft.com/office/powerpoint/2010/main" val="209841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HK" dirty="0" smtClean="0"/>
              <a:t>Using sliding windows for semantic segmentation</a:t>
            </a:r>
            <a:endParaRPr lang="en-US" dirty="0"/>
          </a:p>
        </p:txBody>
      </p:sp>
      <p:pic>
        <p:nvPicPr>
          <p:cNvPr id="4" name="Picture 3"/>
          <p:cNvPicPr>
            <a:picLocks noChangeAspect="1"/>
          </p:cNvPicPr>
          <p:nvPr/>
        </p:nvPicPr>
        <p:blipFill>
          <a:blip r:embed="rId2"/>
          <a:stretch>
            <a:fillRect/>
          </a:stretch>
        </p:blipFill>
        <p:spPr>
          <a:xfrm>
            <a:off x="411480" y="1702707"/>
            <a:ext cx="8200505" cy="3693637"/>
          </a:xfrm>
          <a:prstGeom prst="rect">
            <a:avLst/>
          </a:prstGeom>
        </p:spPr>
      </p:pic>
    </p:spTree>
    <p:extLst>
      <p:ext uri="{BB962C8B-B14F-4D97-AF65-F5344CB8AC3E}">
        <p14:creationId xmlns:p14="http://schemas.microsoft.com/office/powerpoint/2010/main" val="1332879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C92F2CF-8E74-40AE-926E-E019DBBBA83D}" type="slidenum">
              <a:rPr lang="fr-FR" altLang="en-US" sz="1400" smtClean="0"/>
              <a:pPr>
                <a:spcBef>
                  <a:spcPct val="0"/>
                </a:spcBef>
                <a:buFontTx/>
                <a:buNone/>
              </a:pPr>
              <a:t>9</a:t>
            </a:fld>
            <a:endParaRPr lang="fr-FR" altLang="en-US" sz="1400" smtClean="0"/>
          </a:p>
        </p:txBody>
      </p:sp>
      <p:sp>
        <p:nvSpPr>
          <p:cNvPr id="25603" name="Rectangle 2"/>
          <p:cNvSpPr>
            <a:spLocks noGrp="1" noChangeArrowheads="1"/>
          </p:cNvSpPr>
          <p:nvPr>
            <p:ph type="title"/>
          </p:nvPr>
        </p:nvSpPr>
        <p:spPr/>
        <p:txBody>
          <a:bodyPr>
            <a:normAutofit fontScale="90000"/>
          </a:bodyPr>
          <a:lstStyle/>
          <a:p>
            <a:r>
              <a:rPr lang="en-GB" altLang="en-US" dirty="0" smtClean="0"/>
              <a:t>Numerical computation and Linear algebra</a:t>
            </a:r>
            <a:endParaRPr lang="fr-FR" altLang="en-US" dirty="0" smtClean="0"/>
          </a:p>
        </p:txBody>
      </p:sp>
      <p:sp>
        <p:nvSpPr>
          <p:cNvPr id="25604" name="Text Box 3"/>
          <p:cNvSpPr txBox="1">
            <a:spLocks noChangeArrowheads="1"/>
          </p:cNvSpPr>
          <p:nvPr/>
        </p:nvSpPr>
        <p:spPr bwMode="auto">
          <a:xfrm>
            <a:off x="1050925" y="2000250"/>
            <a:ext cx="8316913"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GB" altLang="en-US"/>
              <a:t> Gaussian elimination </a:t>
            </a:r>
          </a:p>
          <a:p>
            <a:pPr lvl="1">
              <a:spcBef>
                <a:spcPct val="0"/>
              </a:spcBef>
              <a:buFontTx/>
              <a:buChar char="•"/>
            </a:pPr>
            <a:r>
              <a:rPr lang="en-GB" altLang="en-US" sz="3200"/>
              <a:t> LU decomposition</a:t>
            </a:r>
          </a:p>
          <a:p>
            <a:pPr lvl="1">
              <a:spcBef>
                <a:spcPct val="0"/>
              </a:spcBef>
              <a:buFontTx/>
              <a:buChar char="•"/>
            </a:pPr>
            <a:r>
              <a:rPr lang="en-GB" altLang="en-US" sz="3200"/>
              <a:t> Choleski (sym positive)  LL^T</a:t>
            </a:r>
          </a:p>
          <a:p>
            <a:pPr>
              <a:spcBef>
                <a:spcPct val="0"/>
              </a:spcBef>
            </a:pPr>
            <a:r>
              <a:rPr lang="en-GB" altLang="en-US"/>
              <a:t> orthogonal decomposition </a:t>
            </a:r>
          </a:p>
          <a:p>
            <a:pPr lvl="2">
              <a:spcBef>
                <a:spcPct val="0"/>
              </a:spcBef>
            </a:pPr>
            <a:r>
              <a:rPr lang="en-GB" altLang="en-US" sz="3200"/>
              <a:t> QR (Gram-Schmidt)</a:t>
            </a:r>
          </a:p>
          <a:p>
            <a:pPr lvl="2">
              <a:spcBef>
                <a:spcPct val="0"/>
              </a:spcBef>
            </a:pPr>
            <a:r>
              <a:rPr lang="en-GB" altLang="en-US" sz="3200"/>
              <a:t> SVD  (the high(est)light of linear algebra!)</a:t>
            </a:r>
          </a:p>
          <a:p>
            <a:pPr lvl="2">
              <a:spcBef>
                <a:spcPct val="0"/>
              </a:spcBef>
              <a:buFontTx/>
              <a:buNone/>
            </a:pPr>
            <a:endParaRPr lang="fr-FR" altLang="en-US" sz="3200"/>
          </a:p>
        </p:txBody>
      </p:sp>
      <p:graphicFrame>
        <p:nvGraphicFramePr>
          <p:cNvPr id="25605" name="Object 5"/>
          <p:cNvGraphicFramePr>
            <a:graphicFrameLocks/>
          </p:cNvGraphicFramePr>
          <p:nvPr/>
        </p:nvGraphicFramePr>
        <p:xfrm>
          <a:off x="685800" y="5410200"/>
          <a:ext cx="2667000" cy="547688"/>
        </p:xfrm>
        <a:graphic>
          <a:graphicData uri="http://schemas.openxmlformats.org/presentationml/2006/ole">
            <mc:AlternateContent xmlns:mc="http://schemas.openxmlformats.org/markup-compatibility/2006">
              <mc:Choice xmlns:v="urn:schemas-microsoft-com:vml" Requires="v">
                <p:oleObj spid="_x0000_s8333" name="Equation" r:id="rId4" imgW="866857" imgH="209685" progId="Equation.3">
                  <p:embed/>
                </p:oleObj>
              </mc:Choice>
              <mc:Fallback>
                <p:oleObj name="Equation" r:id="rId4" imgW="866857" imgH="209685"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410200"/>
                        <a:ext cx="266700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6" name="Text Box 8"/>
          <p:cNvSpPr txBox="1">
            <a:spLocks noChangeArrowheads="1"/>
          </p:cNvSpPr>
          <p:nvPr/>
        </p:nvSpPr>
        <p:spPr bwMode="auto">
          <a:xfrm>
            <a:off x="3733800" y="5105400"/>
            <a:ext cx="411321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GB" altLang="en-US" sz="2400"/>
              <a:t> row space: first Vs</a:t>
            </a:r>
          </a:p>
          <a:p>
            <a:pPr>
              <a:spcBef>
                <a:spcPct val="0"/>
              </a:spcBef>
            </a:pPr>
            <a:r>
              <a:rPr lang="en-GB" altLang="en-US" sz="2400"/>
              <a:t> null space: last </a:t>
            </a:r>
            <a:r>
              <a:rPr lang="en-GB" altLang="en-US" sz="2400" b="1"/>
              <a:t>Vs</a:t>
            </a:r>
          </a:p>
          <a:p>
            <a:pPr>
              <a:spcBef>
                <a:spcPct val="0"/>
              </a:spcBef>
            </a:pPr>
            <a:r>
              <a:rPr lang="en-GB" altLang="en-US" sz="2400" b="1"/>
              <a:t> </a:t>
            </a:r>
            <a:r>
              <a:rPr lang="en-GB" altLang="en-US" sz="2400"/>
              <a:t>col space: first Us</a:t>
            </a:r>
          </a:p>
          <a:p>
            <a:pPr>
              <a:spcBef>
                <a:spcPct val="0"/>
              </a:spcBef>
            </a:pPr>
            <a:r>
              <a:rPr lang="en-GB" altLang="en-US" sz="2400"/>
              <a:t> null space of the trans : last Us</a:t>
            </a:r>
            <a:endParaRPr lang="fr-FR" altLang="en-US" sz="2400" b="1"/>
          </a:p>
        </p:txBody>
      </p:sp>
    </p:spTree>
    <p:extLst>
      <p:ext uri="{BB962C8B-B14F-4D97-AF65-F5344CB8AC3E}">
        <p14:creationId xmlns:p14="http://schemas.microsoft.com/office/powerpoint/2010/main" val="49287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smtClean="0"/>
              <a:t>Fully convolutional</a:t>
            </a:r>
            <a:endParaRPr lang="en-US" dirty="0"/>
          </a:p>
        </p:txBody>
      </p:sp>
      <p:pic>
        <p:nvPicPr>
          <p:cNvPr id="2" name="Picture 1"/>
          <p:cNvPicPr>
            <a:picLocks noChangeAspect="1"/>
          </p:cNvPicPr>
          <p:nvPr/>
        </p:nvPicPr>
        <p:blipFill>
          <a:blip r:embed="rId2"/>
          <a:stretch>
            <a:fillRect/>
          </a:stretch>
        </p:blipFill>
        <p:spPr>
          <a:xfrm>
            <a:off x="772816" y="2003367"/>
            <a:ext cx="8008848" cy="2983500"/>
          </a:xfrm>
          <a:prstGeom prst="rect">
            <a:avLst/>
          </a:prstGeom>
        </p:spPr>
      </p:pic>
    </p:spTree>
    <p:extLst>
      <p:ext uri="{BB962C8B-B14F-4D97-AF65-F5344CB8AC3E}">
        <p14:creationId xmlns:p14="http://schemas.microsoft.com/office/powerpoint/2010/main" val="2685894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smtClean="0"/>
              <a:t>Fully convolutional</a:t>
            </a:r>
            <a:endParaRPr lang="en-US" dirty="0"/>
          </a:p>
        </p:txBody>
      </p:sp>
      <p:pic>
        <p:nvPicPr>
          <p:cNvPr id="4" name="Picture 3"/>
          <p:cNvPicPr>
            <a:picLocks noChangeAspect="1"/>
          </p:cNvPicPr>
          <p:nvPr/>
        </p:nvPicPr>
        <p:blipFill>
          <a:blip r:embed="rId2"/>
          <a:stretch>
            <a:fillRect/>
          </a:stretch>
        </p:blipFill>
        <p:spPr>
          <a:xfrm>
            <a:off x="581785" y="1950683"/>
            <a:ext cx="7880571" cy="3253274"/>
          </a:xfrm>
          <a:prstGeom prst="rect">
            <a:avLst/>
          </a:prstGeom>
        </p:spPr>
      </p:pic>
    </p:spTree>
    <p:extLst>
      <p:ext uri="{BB962C8B-B14F-4D97-AF65-F5344CB8AC3E}">
        <p14:creationId xmlns:p14="http://schemas.microsoft.com/office/powerpoint/2010/main" val="2940086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
            </a:r>
            <a:r>
              <a:rPr lang="en-US" dirty="0" smtClean="0"/>
              <a:t>etection and segmentation nets</a:t>
            </a:r>
            <a:r>
              <a:rPr lang="en-US" dirty="0"/>
              <a:t>: The Mask Region-based CNN (R-CNN): </a:t>
            </a:r>
          </a:p>
        </p:txBody>
      </p:sp>
      <p:sp>
        <p:nvSpPr>
          <p:cNvPr id="3" name="Content Placeholder 2"/>
          <p:cNvSpPr>
            <a:spLocks noGrp="1"/>
          </p:cNvSpPr>
          <p:nvPr>
            <p:ph idx="1"/>
          </p:nvPr>
        </p:nvSpPr>
        <p:spPr/>
        <p:txBody>
          <a:bodyPr>
            <a:normAutofit fontScale="92500" lnSpcReduction="20000"/>
          </a:bodyPr>
          <a:lstStyle/>
          <a:p>
            <a:r>
              <a:rPr lang="en-US" dirty="0" smtClean="0"/>
              <a:t>Class-independent region (bounding box) proposals</a:t>
            </a:r>
          </a:p>
          <a:p>
            <a:pPr lvl="1"/>
            <a:r>
              <a:rPr lang="en-US" dirty="0" smtClean="0"/>
              <a:t>From selective search to region proposal net with </a:t>
            </a:r>
            <a:r>
              <a:rPr lang="en-US" dirty="0" err="1" smtClean="0"/>
              <a:t>objectness</a:t>
            </a:r>
            <a:endParaRPr lang="en-US" dirty="0" smtClean="0"/>
          </a:p>
          <a:p>
            <a:r>
              <a:rPr lang="en-US" dirty="0" smtClean="0"/>
              <a:t>Use CNN to class each region</a:t>
            </a:r>
          </a:p>
          <a:p>
            <a:r>
              <a:rPr lang="en-US" dirty="0" smtClean="0"/>
              <a:t>Regression on the bounding box or contour segmentation</a:t>
            </a:r>
          </a:p>
          <a:p>
            <a:endParaRPr lang="en-US" dirty="0"/>
          </a:p>
          <a:p>
            <a:r>
              <a:rPr lang="en-US" dirty="0" smtClean="0"/>
              <a:t>Mask R-CNN: end-to-end</a:t>
            </a:r>
          </a:p>
          <a:p>
            <a:pPr lvl="1"/>
            <a:r>
              <a:rPr lang="en-HK" dirty="0" smtClean="0"/>
              <a:t>Use CNN to make proposals on object/non-object in parallel</a:t>
            </a:r>
            <a:endParaRPr lang="en-US" dirty="0" smtClean="0"/>
          </a:p>
          <a:p>
            <a:endParaRPr lang="en-US" dirty="0"/>
          </a:p>
          <a:p>
            <a:r>
              <a:rPr lang="en-US" dirty="0" smtClean="0"/>
              <a:t>The old good idea of face detection by Viola</a:t>
            </a:r>
          </a:p>
          <a:p>
            <a:pPr lvl="1"/>
            <a:r>
              <a:rPr lang="en-US" dirty="0" smtClean="0"/>
              <a:t>Proposal generation</a:t>
            </a:r>
          </a:p>
          <a:p>
            <a:pPr lvl="1"/>
            <a:r>
              <a:rPr lang="en-US" dirty="0" smtClean="0"/>
              <a:t>Cascading (</a:t>
            </a:r>
            <a:r>
              <a:rPr lang="en-US" dirty="0" err="1" smtClean="0"/>
              <a:t>ada</a:t>
            </a:r>
            <a:r>
              <a:rPr lang="en-US" dirty="0" smtClean="0"/>
              <a:t> boosting)</a:t>
            </a:r>
          </a:p>
          <a:p>
            <a:endParaRPr lang="en-US" dirty="0" smtClean="0"/>
          </a:p>
        </p:txBody>
      </p:sp>
      <p:sp>
        <p:nvSpPr>
          <p:cNvPr id="4" name="Footer Placeholder 3"/>
          <p:cNvSpPr>
            <a:spLocks noGrp="1"/>
          </p:cNvSpPr>
          <p:nvPr>
            <p:ph type="ftr" sz="quarter" idx="11"/>
          </p:nvPr>
        </p:nvSpPr>
        <p:spPr/>
        <p:txBody>
          <a:bodyPr/>
          <a:lstStyle/>
          <a:p>
            <a:r>
              <a:rPr lang="en-US" altLang="zh-TW" smtClean="0"/>
              <a:t>VisGraph, HKUST</a:t>
            </a:r>
            <a:endParaRPr lang="en-US"/>
          </a:p>
        </p:txBody>
      </p:sp>
    </p:spTree>
    <p:extLst>
      <p:ext uri="{BB962C8B-B14F-4D97-AF65-F5344CB8AC3E}">
        <p14:creationId xmlns:p14="http://schemas.microsoft.com/office/powerpoint/2010/main" val="195284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HK" dirty="0" smtClean="0"/>
              <a:t>Using sliding windows for object detection as classification</a:t>
            </a:r>
            <a:endParaRPr lang="en-US" dirty="0"/>
          </a:p>
        </p:txBody>
      </p:sp>
      <p:pic>
        <p:nvPicPr>
          <p:cNvPr id="2" name="Picture 1"/>
          <p:cNvPicPr>
            <a:picLocks noChangeAspect="1"/>
          </p:cNvPicPr>
          <p:nvPr/>
        </p:nvPicPr>
        <p:blipFill>
          <a:blip r:embed="rId2"/>
          <a:stretch>
            <a:fillRect/>
          </a:stretch>
        </p:blipFill>
        <p:spPr>
          <a:xfrm>
            <a:off x="708554" y="1837113"/>
            <a:ext cx="8150865" cy="3335134"/>
          </a:xfrm>
          <a:prstGeom prst="rect">
            <a:avLst/>
          </a:prstGeom>
        </p:spPr>
      </p:pic>
    </p:spTree>
    <p:extLst>
      <p:ext uri="{BB962C8B-B14F-4D97-AF65-F5344CB8AC3E}">
        <p14:creationId xmlns:p14="http://schemas.microsoft.com/office/powerpoint/2010/main" val="402298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smtClean="0"/>
              <a:t>Mask R-CNN</a:t>
            </a:r>
            <a:endParaRPr lang="en-US" dirty="0"/>
          </a:p>
        </p:txBody>
      </p:sp>
      <p:pic>
        <p:nvPicPr>
          <p:cNvPr id="3" name="Picture 2"/>
          <p:cNvPicPr>
            <a:picLocks noChangeAspect="1"/>
          </p:cNvPicPr>
          <p:nvPr/>
        </p:nvPicPr>
        <p:blipFill>
          <a:blip r:embed="rId2"/>
          <a:stretch>
            <a:fillRect/>
          </a:stretch>
        </p:blipFill>
        <p:spPr>
          <a:xfrm>
            <a:off x="577243" y="1684466"/>
            <a:ext cx="8026429" cy="3945684"/>
          </a:xfrm>
          <a:prstGeom prst="rect">
            <a:avLst/>
          </a:prstGeom>
        </p:spPr>
      </p:pic>
    </p:spTree>
    <p:extLst>
      <p:ext uri="{BB962C8B-B14F-4D97-AF65-F5344CB8AC3E}">
        <p14:creationId xmlns:p14="http://schemas.microsoft.com/office/powerpoint/2010/main" val="1786215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smtClean="0"/>
              <a:t>Excellent results</a:t>
            </a:r>
            <a:endParaRPr lang="en-US" dirty="0"/>
          </a:p>
        </p:txBody>
      </p:sp>
      <p:pic>
        <p:nvPicPr>
          <p:cNvPr id="2" name="Picture 1"/>
          <p:cNvPicPr>
            <a:picLocks noChangeAspect="1"/>
          </p:cNvPicPr>
          <p:nvPr/>
        </p:nvPicPr>
        <p:blipFill>
          <a:blip r:embed="rId2"/>
          <a:stretch>
            <a:fillRect/>
          </a:stretch>
        </p:blipFill>
        <p:spPr>
          <a:xfrm>
            <a:off x="457200" y="1961361"/>
            <a:ext cx="8293628" cy="2922133"/>
          </a:xfrm>
          <a:prstGeom prst="rect">
            <a:avLst/>
          </a:prstGeom>
        </p:spPr>
      </p:pic>
    </p:spTree>
    <p:extLst>
      <p:ext uri="{BB962C8B-B14F-4D97-AF65-F5344CB8AC3E}">
        <p14:creationId xmlns:p14="http://schemas.microsoft.com/office/powerpoint/2010/main" val="3874738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End.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67201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old notes in 2017 and 2018</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ltLang="zh-TW" smtClean="0"/>
              <a:t>VisGraph, HKUST</a:t>
            </a:r>
            <a:endParaRPr lang="en-US"/>
          </a:p>
        </p:txBody>
      </p:sp>
    </p:spTree>
    <p:extLst>
      <p:ext uri="{BB962C8B-B14F-4D97-AF65-F5344CB8AC3E}">
        <p14:creationId xmlns:p14="http://schemas.microsoft.com/office/powerpoint/2010/main" val="1564235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Fundamentally from continuous to discrete views … from geometry to recognition</a:t>
            </a:r>
            <a:endParaRPr lang="en-US" dirty="0"/>
          </a:p>
        </p:txBody>
      </p:sp>
      <p:sp>
        <p:nvSpPr>
          <p:cNvPr id="3" name="Content Placeholder 2"/>
          <p:cNvSpPr>
            <a:spLocks noGrp="1"/>
          </p:cNvSpPr>
          <p:nvPr>
            <p:ph idx="1"/>
          </p:nvPr>
        </p:nvSpPr>
        <p:spPr/>
        <p:txBody>
          <a:bodyPr>
            <a:normAutofit lnSpcReduction="10000"/>
          </a:bodyPr>
          <a:lstStyle/>
          <a:p>
            <a:r>
              <a:rPr lang="en-US" dirty="0" smtClean="0"/>
              <a:t>‘Simple’ neighborhood from topology</a:t>
            </a:r>
          </a:p>
          <a:p>
            <a:r>
              <a:rPr lang="en-US" dirty="0" smtClean="0"/>
              <a:t>discrete high order </a:t>
            </a:r>
          </a:p>
          <a:p>
            <a:endParaRPr lang="en-US" dirty="0" smtClean="0"/>
          </a:p>
          <a:p>
            <a:r>
              <a:rPr lang="en-US" dirty="0" smtClean="0"/>
              <a:t>Modeling higher-order discrete, but yet solving it with the first-order differentiable optimization</a:t>
            </a:r>
          </a:p>
          <a:p>
            <a:r>
              <a:rPr lang="en-US" dirty="0" smtClean="0"/>
              <a:t>Modeling and implementation become easier</a:t>
            </a:r>
          </a:p>
          <a:p>
            <a:endParaRPr lang="en-US" dirty="0"/>
          </a:p>
          <a:p>
            <a:r>
              <a:rPr lang="en-US" dirty="0" smtClean="0"/>
              <a:t>The multiscale local jet, a hierarchical and local characterization of the image in a full scale-space neighborhood</a:t>
            </a:r>
          </a:p>
          <a:p>
            <a:endParaRPr lang="en-US" dirty="0" smtClean="0"/>
          </a:p>
          <a:p>
            <a:endParaRPr lang="en-US" dirty="0" smtClean="0"/>
          </a:p>
        </p:txBody>
      </p:sp>
    </p:spTree>
    <p:extLst>
      <p:ext uri="{BB962C8B-B14F-4D97-AF65-F5344CB8AC3E}">
        <p14:creationId xmlns:p14="http://schemas.microsoft.com/office/powerpoint/2010/main" val="325430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jets? Why?</a:t>
            </a:r>
            <a:endParaRPr lang="en-US" dirty="0"/>
          </a:p>
        </p:txBody>
      </p:sp>
      <p:sp>
        <p:nvSpPr>
          <p:cNvPr id="3" name="Content Placeholder 2"/>
          <p:cNvSpPr>
            <a:spLocks noGrp="1"/>
          </p:cNvSpPr>
          <p:nvPr>
            <p:ph idx="1"/>
          </p:nvPr>
        </p:nvSpPr>
        <p:spPr/>
        <p:txBody>
          <a:bodyPr>
            <a:normAutofit/>
          </a:bodyPr>
          <a:lstStyle/>
          <a:p>
            <a:r>
              <a:rPr lang="en-US" dirty="0" smtClean="0"/>
              <a:t>The multiscale local jet, a hierarchical and local characterization of the image in a full scale-space neighborhood</a:t>
            </a:r>
          </a:p>
          <a:p>
            <a:endParaRPr lang="en-US" dirty="0"/>
          </a:p>
          <a:p>
            <a:r>
              <a:rPr lang="en-US" dirty="0" smtClean="0"/>
              <a:t>A feature in CNN is one element of the descriptor</a:t>
            </a:r>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altLang="zh-TW" smtClean="0"/>
              <a:t>VisGraph, HKUST</a:t>
            </a:r>
            <a:endParaRPr lang="en-US"/>
          </a:p>
        </p:txBody>
      </p:sp>
    </p:spTree>
    <p:extLst>
      <p:ext uri="{BB962C8B-B14F-4D97-AF65-F5344CB8AC3E}">
        <p14:creationId xmlns:p14="http://schemas.microsoft.com/office/powerpoint/2010/main" val="317267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320869</TotalTime>
  <Words>8994</Words>
  <Application>Microsoft Office PowerPoint</Application>
  <PresentationFormat>On-screen Show (4:3)</PresentationFormat>
  <Paragraphs>954</Paragraphs>
  <Slides>120</Slides>
  <Notes>59</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120</vt:i4>
      </vt:variant>
    </vt:vector>
  </HeadingPairs>
  <TitlesOfParts>
    <vt:vector size="137" baseType="lpstr">
      <vt:lpstr>Heiti SC Light</vt:lpstr>
      <vt:lpstr>Heiti SC Medium</vt:lpstr>
      <vt:lpstr>微軟正黑體</vt:lpstr>
      <vt:lpstr>ＭＳ Ｐゴシック</vt:lpstr>
      <vt:lpstr>PMingLiU</vt:lpstr>
      <vt:lpstr>Roboto</vt:lpstr>
      <vt:lpstr>SimHei</vt:lpstr>
      <vt:lpstr>宋体</vt:lpstr>
      <vt:lpstr>Arial</vt:lpstr>
      <vt:lpstr>Calibri</vt:lpstr>
      <vt:lpstr>Cambria Math</vt:lpstr>
      <vt:lpstr>Candara</vt:lpstr>
      <vt:lpstr>Times New Roman</vt:lpstr>
      <vt:lpstr>Wingdings</vt:lpstr>
      <vt:lpstr>Office Theme</vt:lpstr>
      <vt:lpstr>Équation</vt:lpstr>
      <vt:lpstr>Equation</vt:lpstr>
      <vt:lpstr>What is computer vision?</vt:lpstr>
      <vt:lpstr>2012</vt:lpstr>
      <vt:lpstr>Visual matching, and recognition for understanding</vt:lpstr>
      <vt:lpstr>The state-of-the-art of visual classification and recognition</vt:lpstr>
      <vt:lpstr>References</vt:lpstr>
      <vt:lpstr>A few basics</vt:lpstr>
      <vt:lpstr>Vector spaces and geometries</vt:lpstr>
      <vt:lpstr>PowerPoint Presentation</vt:lpstr>
      <vt:lpstr>Numerical computation and Linear algebra</vt:lpstr>
      <vt:lpstr>Applications</vt:lpstr>
      <vt:lpstr>Visual recognition</vt:lpstr>
      <vt:lpstr>Image classification and object recognition</vt:lpstr>
      <vt:lpstr>Unsupervised</vt:lpstr>
      <vt:lpstr>PowerPoint Presentation</vt:lpstr>
      <vt:lpstr>Supervised</vt:lpstr>
      <vt:lpstr>PowerPoint Presentation</vt:lpstr>
      <vt:lpstr>Fundamental linear classifiers</vt:lpstr>
      <vt:lpstr>Fundamental binary linear classifiers</vt:lpstr>
      <vt:lpstr>A neuron is a linear classifier</vt:lpstr>
      <vt:lpstr>PowerPoint Presentation</vt:lpstr>
      <vt:lpstr>A very simple old example</vt:lpstr>
      <vt:lpstr>A linear classifier is not that straightforward</vt:lpstr>
      <vt:lpstr>Activation (nonlinearity) functions</vt:lpstr>
      <vt:lpstr>PowerPoint Presentation</vt:lpstr>
      <vt:lpstr>The rectified linear unit, ReLU</vt:lpstr>
      <vt:lpstr>From two to N classes</vt:lpstr>
      <vt:lpstr>The two common linear classifiers,  with different loss functions</vt:lpstr>
      <vt:lpstr>From linear to non-linear classifiers, Multi Layer Perceptrons</vt:lpstr>
      <vt:lpstr>Multi Layer Perceptrons </vt:lpstr>
      <vt:lpstr>PowerPoint Presentation</vt:lpstr>
      <vt:lpstr>PowerPoint Presentation</vt:lpstr>
      <vt:lpstr>Universal approximator</vt:lpstr>
      <vt:lpstr>Functional summary</vt:lpstr>
      <vt:lpstr>MLP is not new, but deep feedforward neural network is modern!</vt:lpstr>
      <vt:lpstr>Forward inference f(x) and backward learning \nabla f(x)</vt:lpstr>
      <vt:lpstr>PowerPoint Presentation</vt:lpstr>
      <vt:lpstr>Cost or loss functions</vt:lpstr>
      <vt:lpstr>Gradient-based learning</vt:lpstr>
      <vt:lpstr>Stochastic gradient descent</vt:lpstr>
      <vt:lpstr>Regularization</vt:lpstr>
      <vt:lpstr>Hyperparameters and validation</vt:lpstr>
      <vt:lpstr>A linearly separable toy example</vt:lpstr>
      <vt:lpstr>A toy example from cn231n</vt:lpstr>
      <vt:lpstr>Generalization</vt:lpstr>
      <vt:lpstr>PowerPoint Presentation</vt:lpstr>
      <vt:lpstr>The capacity of a model</vt:lpstr>
      <vt:lpstr>Practice: learning rate</vt:lpstr>
      <vt:lpstr>Practice: avoid overfitting</vt:lpstr>
      <vt:lpstr>Why deeper?</vt:lpstr>
      <vt:lpstr>Curse of dimensionality</vt:lpstr>
      <vt:lpstr>Convolutional Neural Networks, or CNN,  a visual network, and back to a 2D lattice from the abstraction of the 1D feature vector x in neural networks   </vt:lpstr>
      <vt:lpstr>From a regular network to CNN</vt:lpstr>
      <vt:lpstr>What is a convolution?</vt:lpstr>
      <vt:lpstr>PowerPoint Presentation</vt:lpstr>
      <vt:lpstr>PowerPoint Presentation</vt:lpstr>
      <vt:lpstr>PowerPoint Presentation</vt:lpstr>
      <vt:lpstr>LeNet vs AlexNet</vt:lpstr>
      <vt:lpstr>The motivation of convolutions</vt:lpstr>
      <vt:lpstr>Convolution and matrix multiplication</vt:lpstr>
      <vt:lpstr>The ‘convolution’ operation</vt:lpstr>
      <vt:lpstr>The convolution layers</vt:lpstr>
      <vt:lpstr>The Pooling Layer</vt:lpstr>
      <vt:lpstr>PowerPoint Presentation</vt:lpstr>
      <vt:lpstr>The spatial hyperparameters</vt:lpstr>
      <vt:lpstr>AlexNet 2012</vt:lpstr>
      <vt:lpstr>The convolution and pooling act as an infinitely strong prior!</vt:lpstr>
      <vt:lpstr>The neuroscientific basis for CNN</vt:lpstr>
      <vt:lpstr>Receptive field</vt:lpstr>
      <vt:lpstr>Receptive field</vt:lpstr>
      <vt:lpstr>Gabor functions</vt:lpstr>
      <vt:lpstr>Gabor-like learned features</vt:lpstr>
      <vt:lpstr>CNN architectures and algorithms   </vt:lpstr>
      <vt:lpstr>CNN architectures</vt:lpstr>
      <vt:lpstr>The popular CNN </vt:lpstr>
      <vt:lpstr>VGGNet</vt:lpstr>
      <vt:lpstr>ResNet</vt:lpstr>
      <vt:lpstr>Computational complexity</vt:lpstr>
      <vt:lpstr>Stochastic Gradient Descent</vt:lpstr>
      <vt:lpstr>The dropout regularization</vt:lpstr>
      <vt:lpstr>Ensemble methods</vt:lpstr>
      <vt:lpstr>Batch normalization</vt:lpstr>
      <vt:lpstr>Open questions</vt:lpstr>
      <vt:lpstr>Local minima, saddle points, and plateaus?</vt:lpstr>
      <vt:lpstr>CNN applications</vt:lpstr>
      <vt:lpstr>CNN applications</vt:lpstr>
      <vt:lpstr>CNN classification/recognition nets</vt:lpstr>
      <vt:lpstr>Fully convolutional nets: semantic segmentation</vt:lpstr>
      <vt:lpstr>Semantic segmentation</vt:lpstr>
      <vt:lpstr>Using sliding windows for semantic segmentation</vt:lpstr>
      <vt:lpstr>Fully convolutional</vt:lpstr>
      <vt:lpstr>Fully convolutional</vt:lpstr>
      <vt:lpstr>Detection and segmentation nets: The Mask Region-based CNN (R-CNN): </vt:lpstr>
      <vt:lpstr>Using sliding windows for object detection as classification</vt:lpstr>
      <vt:lpstr>Mask R-CNN</vt:lpstr>
      <vt:lpstr>Excellent results</vt:lpstr>
      <vt:lpstr>End.</vt:lpstr>
      <vt:lpstr>Some old notes in 2017 and 2018</vt:lpstr>
      <vt:lpstr>Fundamentally from continuous to discrete views … from geometry to recognition</vt:lpstr>
      <vt:lpstr>Local jets? Why?</vt:lpstr>
      <vt:lpstr>Classification vs regression</vt:lpstr>
      <vt:lpstr>Autoencoder and decoder</vt:lpstr>
      <vt:lpstr>Convolution and deconvolution</vt:lpstr>
      <vt:lpstr>CNN as a natural features and descriptors</vt:lpstr>
      <vt:lpstr>Traditional stereo vs deep stereo regression</vt:lpstr>
      <vt:lpstr>CNN regression nets: deep regression stereo</vt:lpstr>
      <vt:lpstr>Traditional stereo</vt:lpstr>
      <vt:lpstr>End-to-end deep stereo regression</vt:lpstr>
      <vt:lpstr>Bayesian decision </vt:lpstr>
      <vt:lpstr>Statistical measurements</vt:lpstr>
      <vt:lpstr>Reinforcement learning (RL)</vt:lpstr>
      <vt:lpstr>Non-linear iterative optimisation</vt:lpstr>
      <vt:lpstr>General non-linear optimisation</vt:lpstr>
      <vt:lpstr>statistics</vt:lpstr>
      <vt:lpstr>An abstract view</vt:lpstr>
      <vt:lpstr>To do</vt:lpstr>
      <vt:lpstr>Cost or loss functions - bis</vt:lpstr>
      <vt:lpstr>Automatic  differentiation (algorithmic diff), and backprop,  its role in the development</vt:lpstr>
      <vt:lpstr>Viewing the composition of an arbitrary function as a natural layering </vt:lpstr>
      <vt:lpstr>Computational graph</vt:lpstr>
      <vt:lpstr>Structured probabilistic models, Graphical models, and factor graph</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Tian</dc:creator>
  <cp:lastModifiedBy>Long Quan</cp:lastModifiedBy>
  <cp:revision>976</cp:revision>
  <cp:lastPrinted>2016-09-06T17:22:28Z</cp:lastPrinted>
  <dcterms:created xsi:type="dcterms:W3CDTF">2013-09-24T15:24:29Z</dcterms:created>
  <dcterms:modified xsi:type="dcterms:W3CDTF">2020-02-28T07:52:47Z</dcterms:modified>
</cp:coreProperties>
</file>